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5" r:id="rId2"/>
    <p:sldId id="267" r:id="rId3"/>
    <p:sldId id="26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57" r:id="rId16"/>
    <p:sldId id="262" r:id="rId17"/>
    <p:sldId id="258" r:id="rId18"/>
    <p:sldId id="259" r:id="rId19"/>
    <p:sldId id="263" r:id="rId20"/>
    <p:sldId id="261" r:id="rId21"/>
    <p:sldId id="260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1536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175C5-3F9D-4501-89AA-3C4FC7196C61}" type="datetimeFigureOut">
              <a:rPr lang="en-US"/>
              <a:t>6/9/2015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A4CF0-088A-4E7A-91D8-F593794831D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0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A4CF0-088A-4E7A-91D8-F593794831D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9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A4CF0-088A-4E7A-91D8-F593794831D4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11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A4CF0-088A-4E7A-91D8-F593794831D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A4CF0-088A-4E7A-91D8-F593794831D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5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A4CF0-088A-4E7A-91D8-F593794831D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97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A4CF0-088A-4E7A-91D8-F593794831D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55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A4CF0-088A-4E7A-91D8-F593794831D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72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A4CF0-088A-4E7A-91D8-F593794831D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83124"/>
            <a:ext cx="9144000" cy="2048394"/>
          </a:xfrm>
        </p:spPr>
        <p:txBody>
          <a:bodyPr anchor="b">
            <a:normAutofit/>
          </a:bodyPr>
          <a:lstStyle>
            <a:lvl1pPr algn="ctr">
              <a:defRPr sz="3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51731"/>
            <a:ext cx="9144000" cy="38864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P-cover.png"/>
          <p:cNvPicPr>
            <a:picLocks noChangeAspect="1"/>
          </p:cNvPicPr>
          <p:nvPr/>
        </p:nvPicPr>
        <p:blipFill rotWithShape="1">
          <a:blip r:embed="rId2"/>
          <a:srcRect l="43906" t="51250" b="32917"/>
          <a:stretch/>
        </p:blipFill>
        <p:spPr>
          <a:xfrm>
            <a:off x="838201" y="680289"/>
            <a:ext cx="3079531" cy="6519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524000" y="4793678"/>
            <a:ext cx="9144000" cy="0"/>
          </a:xfrm>
          <a:prstGeom prst="line">
            <a:avLst/>
          </a:prstGeom>
          <a:ln w="38100">
            <a:solidFill>
              <a:srgbClr val="F2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21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3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4923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4923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68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7"/>
            <a:ext cx="10515600" cy="36740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6356351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38600" y="6356351"/>
            <a:ext cx="2743200" cy="365125"/>
          </a:xfrm>
        </p:spPr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9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25474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9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185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185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6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3391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3391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9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8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3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6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7"/>
            <a:ext cx="10515600" cy="4057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37E02-7CD6-4696-8D23-9F6F620867FF}" type="datetimeFigureOut">
              <a:rPr lang="en-US" smtClean="0"/>
              <a:t>6/9/2015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3900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27748-1CA2-4FA3-B6F2-A6EE9D33113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6151463"/>
            <a:ext cx="10515600" cy="0"/>
          </a:xfrm>
          <a:prstGeom prst="line">
            <a:avLst/>
          </a:prstGeom>
          <a:ln w="38100">
            <a:solidFill>
              <a:srgbClr val="F26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PP-cover.png"/>
          <p:cNvPicPr>
            <a:picLocks noChangeAspect="1"/>
          </p:cNvPicPr>
          <p:nvPr/>
        </p:nvPicPr>
        <p:blipFill rotWithShape="1">
          <a:blip r:embed="rId13"/>
          <a:srcRect l="43906" t="51250" b="32917"/>
          <a:stretch/>
        </p:blipFill>
        <p:spPr>
          <a:xfrm>
            <a:off x="9188669" y="6263117"/>
            <a:ext cx="2165131" cy="45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Visio_Drawing2.vsdx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2.jpg"/><Relationship Id="rId7" Type="http://schemas.openxmlformats.org/officeDocument/2006/relationships/image" Target="../media/image25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 Based Cloud Robotics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Mohan </a:t>
            </a:r>
            <a:r>
              <a:rPr lang="en-US" dirty="0" smtClean="0"/>
              <a:t>Muppidi, </a:t>
            </a:r>
            <a:r>
              <a:rPr lang="en-US" b="1" dirty="0"/>
              <a:t>Joaquin </a:t>
            </a:r>
            <a:r>
              <a:rPr lang="en-US" b="1" dirty="0" err="1" smtClean="0"/>
              <a:t>Labrado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54864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ACE Laboratory, UTSA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823" y="367439"/>
            <a:ext cx="1086353" cy="1103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89706" l="1894" r="100000">
                        <a14:foregroundMark x1="60354" y1="57680" x2="86490" y2="59314"/>
                        <a14:foregroundMark x1="60354" y1="65686" x2="63131" y2="63889"/>
                        <a14:foregroundMark x1="52778" y1="50490" x2="52020" y2="48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15320"/>
            <a:ext cx="2792373" cy="21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7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33800" y="5791313"/>
            <a:ext cx="542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Landmark Database created using SLAM</a:t>
            </a:r>
            <a:endParaRPr lang="en-US" dirty="0"/>
          </a:p>
        </p:txBody>
      </p:sp>
      <p:pic>
        <p:nvPicPr>
          <p:cNvPr id="4" name="Picture 2" descr="SLAM_map_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t="9184" r="9537" b="9491"/>
          <a:stretch>
            <a:fillRect/>
          </a:stretch>
        </p:blipFill>
        <p:spPr bwMode="auto">
          <a:xfrm>
            <a:off x="2590800" y="76200"/>
            <a:ext cx="6955137" cy="579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calization_ma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t="9186" r="9383" b="9184"/>
          <a:stretch>
            <a:fillRect/>
          </a:stretch>
        </p:blipFill>
        <p:spPr bwMode="auto">
          <a:xfrm>
            <a:off x="2971800" y="114300"/>
            <a:ext cx="6615316" cy="568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4840" y="5710428"/>
            <a:ext cx="619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Localization of Robot based on previously built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1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BASED 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 of Localization </a:t>
            </a:r>
            <a:r>
              <a:rPr lang="en-US" dirty="0" smtClean="0"/>
              <a:t>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robot </a:t>
            </a:r>
            <a:r>
              <a:rPr lang="en-US" dirty="0" smtClean="0"/>
              <a:t>has to be </a:t>
            </a:r>
            <a:r>
              <a:rPr lang="en-US" dirty="0"/>
              <a:t>in immediate or next neighborhood of the previous location </a:t>
            </a:r>
            <a:r>
              <a:rPr lang="en-US" dirty="0" smtClean="0"/>
              <a:t>before next sample is taken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not in this area then full database has to be searched, Time consuming and slows down the robot.</a:t>
            </a:r>
          </a:p>
          <a:p>
            <a:pPr marL="0" indent="0">
              <a:buNone/>
            </a:pPr>
            <a:r>
              <a:rPr lang="en-US" dirty="0" smtClean="0"/>
              <a:t> Overcoming the Limitations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Performing parallel 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Offloading some computing from on board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id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9" t="15385" r="8347"/>
          <a:stretch>
            <a:fillRect/>
          </a:stretch>
        </p:blipFill>
        <p:spPr bwMode="auto">
          <a:xfrm>
            <a:off x="2238653" y="817563"/>
            <a:ext cx="842533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01415" y="5774570"/>
            <a:ext cx="669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Illustration of cloud based parallel processing using ROS </a:t>
            </a:r>
            <a:endParaRPr lang="en-US" dirty="0"/>
          </a:p>
        </p:txBody>
      </p:sp>
      <p:pic>
        <p:nvPicPr>
          <p:cNvPr id="1028" name="Picture 4" descr="Slid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1" t="30199" r="13805" b="42621"/>
          <a:stretch>
            <a:fillRect/>
          </a:stretch>
        </p:blipFill>
        <p:spPr bwMode="auto">
          <a:xfrm>
            <a:off x="285750" y="1551782"/>
            <a:ext cx="5010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920788" y="6646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112804"/>
              </p:ext>
            </p:extLst>
          </p:nvPr>
        </p:nvGraphicFramePr>
        <p:xfrm>
          <a:off x="7920788" y="448231"/>
          <a:ext cx="274320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Visio" r:id="rId5" imgW="2847986" imgH="2848001" progId="Visio.Drawing.15">
                  <p:embed/>
                </p:oleObj>
              </mc:Choice>
              <mc:Fallback>
                <p:oleObj name="Visio" r:id="rId5" imgW="2847986" imgH="2848001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788" y="448231"/>
                        <a:ext cx="2743200" cy="274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comparison between results with parallel algorithm and serial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97380" y="1912632"/>
            <a:ext cx="54208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Serial Algorithm results</a:t>
            </a:r>
          </a:p>
          <a:p>
            <a:endParaRPr lang="en-US" b="1" dirty="0" smtClean="0"/>
          </a:p>
          <a:p>
            <a:r>
              <a:rPr lang="en-US" b="1" dirty="0" smtClean="0"/>
              <a:t>8.23 seconds per 100 frames </a:t>
            </a:r>
          </a:p>
          <a:p>
            <a:r>
              <a:rPr lang="en-US" dirty="0" smtClean="0"/>
              <a:t>Without any manipulation such </a:t>
            </a:r>
          </a:p>
          <a:p>
            <a:r>
              <a:rPr lang="en-US" dirty="0" smtClean="0"/>
              <a:t>as resizing or cropping on </a:t>
            </a:r>
          </a:p>
          <a:p>
            <a:r>
              <a:rPr lang="en-US" dirty="0" smtClean="0"/>
              <a:t>Database images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04665" y="1912633"/>
            <a:ext cx="39252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Parallel Algorithm results </a:t>
            </a:r>
          </a:p>
          <a:p>
            <a:endParaRPr lang="en-US" b="1" dirty="0" smtClean="0"/>
          </a:p>
          <a:p>
            <a:r>
              <a:rPr lang="en-US" b="1" dirty="0" smtClean="0"/>
              <a:t>1.84 seconds per 100 frames</a:t>
            </a:r>
          </a:p>
          <a:p>
            <a:r>
              <a:rPr lang="en-US" dirty="0" smtClean="0"/>
              <a:t>Without any manipulation such as resizing or cropping</a:t>
            </a:r>
            <a:r>
              <a:rPr lang="en-US" dirty="0"/>
              <a:t> </a:t>
            </a:r>
            <a:r>
              <a:rPr lang="en-US" dirty="0" smtClean="0"/>
              <a:t>on database images</a:t>
            </a:r>
          </a:p>
        </p:txBody>
      </p:sp>
      <p:sp>
        <p:nvSpPr>
          <p:cNvPr id="10" name="Explosion 1 9"/>
          <p:cNvSpPr/>
          <p:nvPr/>
        </p:nvSpPr>
        <p:spPr>
          <a:xfrm>
            <a:off x="4287276" y="3124451"/>
            <a:ext cx="2693324" cy="268852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78573" y="4026588"/>
            <a:ext cx="24374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77%</a:t>
            </a:r>
            <a:endParaRPr lang="en-US" sz="4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997312" y="4141401"/>
            <a:ext cx="332509" cy="65462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888713"/>
            <a:ext cx="993640" cy="9242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Quadrotors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Fly through the use of 4 motors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different applications </a:t>
            </a:r>
          </a:p>
          <a:p>
            <a:pPr lvl="1"/>
            <a:r>
              <a:rPr lang="en-US" dirty="0"/>
              <a:t>Swarms</a:t>
            </a:r>
          </a:p>
          <a:p>
            <a:pPr lvl="1"/>
            <a:r>
              <a:rPr lang="en-US" dirty="0"/>
              <a:t>Eye in the Sky</a:t>
            </a:r>
          </a:p>
          <a:p>
            <a:pPr lvl="1"/>
            <a:endParaRPr lang="en-US" dirty="0"/>
          </a:p>
        </p:txBody>
      </p:sp>
      <p:pic>
        <p:nvPicPr>
          <p:cNvPr id="4" name="Picture 3" descr="quad_slung_load-13389740682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1700216"/>
            <a:ext cx="3099039" cy="20121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6640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Quadrotors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 the Lab</a:t>
            </a:r>
          </a:p>
          <a:p>
            <a:pPr lvl="1"/>
            <a:r>
              <a:rPr lang="en-US" dirty="0" err="1"/>
              <a:t>ARDrone</a:t>
            </a:r>
            <a:r>
              <a:rPr lang="en-US" dirty="0"/>
              <a:t> 2.0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Parrot Bebop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Erle</a:t>
            </a:r>
            <a:r>
              <a:rPr lang="en-US" dirty="0"/>
              <a:t> Copter </a:t>
            </a:r>
          </a:p>
        </p:txBody>
      </p:sp>
      <p:pic>
        <p:nvPicPr>
          <p:cNvPr id="5" name="Picture 4" descr="PE_Indoor_RED_36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377551"/>
            <a:ext cx="2743200" cy="1383030"/>
          </a:xfrm>
          <a:prstGeom prst="rect">
            <a:avLst/>
          </a:prstGeom>
        </p:spPr>
      </p:pic>
      <p:pic>
        <p:nvPicPr>
          <p:cNvPr id="6" name="Picture 5" descr="copter-ubuntu-front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677879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7" r="2500"/>
          <a:stretch/>
        </p:blipFill>
        <p:spPr>
          <a:xfrm>
            <a:off x="5715000" y="2326989"/>
            <a:ext cx="4600396" cy="35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6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Multiple UAS's flying and moving as a group</a:t>
            </a:r>
          </a:p>
          <a:p>
            <a:endParaRPr lang="en-US"/>
          </a:p>
          <a:p>
            <a:r>
              <a:rPr lang="en-US"/>
              <a:t>Useful for localization</a:t>
            </a:r>
          </a:p>
          <a:p>
            <a:endParaRPr lang="en-US"/>
          </a:p>
          <a:p>
            <a:r>
              <a:rPr lang="en-US"/>
              <a:t>SAR applications   </a:t>
            </a:r>
          </a:p>
        </p:txBody>
      </p:sp>
      <p:pic>
        <p:nvPicPr>
          <p:cNvPr id="4" name="Picture 3" descr="for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61" y="2300584"/>
            <a:ext cx="3482025" cy="2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 Control in the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4 total quadrotors in a formation </a:t>
            </a:r>
          </a:p>
          <a:p>
            <a:endParaRPr lang="en-US"/>
          </a:p>
          <a:p>
            <a:r>
              <a:rPr lang="en-US"/>
              <a:t> Use of cameras to keep formations </a:t>
            </a:r>
          </a:p>
          <a:p>
            <a:endParaRPr lang="en-US"/>
          </a:p>
          <a:p>
            <a:r>
              <a:rPr lang="en-US"/>
              <a:t>Implement SLAM </a:t>
            </a:r>
          </a:p>
        </p:txBody>
      </p:sp>
      <p:pic>
        <p:nvPicPr>
          <p:cNvPr id="8" name="Picture 7" descr="PE_Indoor_RED_36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733" y="3871327"/>
            <a:ext cx="1117077" cy="565395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rot="10800000" flipV="1">
            <a:off x="5906335" y="4527149"/>
            <a:ext cx="2938805" cy="631596"/>
          </a:xfrm>
          <a:prstGeom prst="curvedConnector3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5-Point Star 11"/>
          <p:cNvSpPr/>
          <p:nvPr/>
        </p:nvSpPr>
        <p:spPr>
          <a:xfrm>
            <a:off x="4535930" y="4636758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_Indoor_RED_36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074" y="4728289"/>
            <a:ext cx="1117077" cy="565395"/>
          </a:xfrm>
          <a:prstGeom prst="rect">
            <a:avLst/>
          </a:prstGeom>
        </p:spPr>
      </p:pic>
      <p:pic>
        <p:nvPicPr>
          <p:cNvPr id="13" name="Picture 12" descr="PE_Indoor_RED_36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321" y="4593352"/>
            <a:ext cx="1117077" cy="565395"/>
          </a:xfrm>
          <a:prstGeom prst="rect">
            <a:avLst/>
          </a:prstGeom>
        </p:spPr>
      </p:pic>
      <p:pic>
        <p:nvPicPr>
          <p:cNvPr id="14" name="Picture 13" descr="PE_Indoor_RED_36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140" y="3826818"/>
            <a:ext cx="1117077" cy="5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Depth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LiDAR </a:t>
            </a:r>
          </a:p>
          <a:p>
            <a:endParaRPr lang="en-US"/>
          </a:p>
          <a:p>
            <a:r>
              <a:rPr lang="en-US"/>
              <a:t>RGB-D data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ba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653" y="1799341"/>
            <a:ext cx="2743200" cy="2057400"/>
          </a:xfrm>
          <a:prstGeom prst="rect">
            <a:avLst/>
          </a:prstGeom>
        </p:spPr>
      </p:pic>
      <p:pic>
        <p:nvPicPr>
          <p:cNvPr id="5" name="Picture 4" descr="ldr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1" y="3662640"/>
            <a:ext cx="2831585" cy="21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</a:t>
            </a:r>
            <a:r>
              <a:rPr lang="en-US" dirty="0" err="1" smtClean="0"/>
              <a:t>cntd</a:t>
            </a:r>
            <a:r>
              <a:rPr lang="en-US" dirty="0" smtClean="0"/>
              <a:t>..)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2</a:t>
            </a:fld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54" y="4447453"/>
            <a:ext cx="1261981" cy="1012024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8305800" y="1715897"/>
            <a:ext cx="2128010" cy="1737275"/>
            <a:chOff x="5892510" y="832139"/>
            <a:chExt cx="2531054" cy="201429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493" b="9650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510" y="832139"/>
              <a:ext cx="2073854" cy="155709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910" y="984539"/>
              <a:ext cx="2073854" cy="155709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310" y="1136939"/>
              <a:ext cx="2073854" cy="155709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710" y="1289339"/>
              <a:ext cx="2073854" cy="1557090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125">
            <a:off x="6910586" y="4168248"/>
            <a:ext cx="747397" cy="868443"/>
          </a:xfrm>
          <a:prstGeom prst="rect">
            <a:avLst/>
          </a:prstGeom>
        </p:spPr>
      </p:pic>
      <p:sp>
        <p:nvSpPr>
          <p:cNvPr id="68" name="Left-Right Arrow 67"/>
          <p:cNvSpPr/>
          <p:nvPr/>
        </p:nvSpPr>
        <p:spPr>
          <a:xfrm rot="20226092">
            <a:off x="5739018" y="3574241"/>
            <a:ext cx="2444009" cy="41822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20280000">
            <a:off x="6212466" y="3413084"/>
            <a:ext cx="2549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Image Transfer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1029">
            <a:off x="5359291" y="3213167"/>
            <a:ext cx="1504546" cy="49787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1029">
            <a:off x="6591063" y="2697330"/>
            <a:ext cx="1504546" cy="49787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1029">
            <a:off x="5955476" y="4314712"/>
            <a:ext cx="1504546" cy="497872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938773" y="2626581"/>
            <a:ext cx="852613" cy="1307449"/>
            <a:chOff x="9738856" y="4383384"/>
            <a:chExt cx="852613" cy="130744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24" r="63836" b="18542"/>
            <a:stretch/>
          </p:blipFill>
          <p:spPr>
            <a:xfrm rot="10525844">
              <a:off x="9738856" y="4383384"/>
              <a:ext cx="544107" cy="311341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24" r="66556"/>
            <a:stretch/>
          </p:blipFill>
          <p:spPr>
            <a:xfrm rot="13457533">
              <a:off x="10067071" y="4527729"/>
              <a:ext cx="503184" cy="34490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24" r="48986"/>
            <a:stretch/>
          </p:blipFill>
          <p:spPr>
            <a:xfrm rot="16786305">
              <a:off x="10001045" y="5100410"/>
              <a:ext cx="787355" cy="393492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1029">
            <a:off x="7117131" y="3785201"/>
            <a:ext cx="1504546" cy="49787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887634" y="5469992"/>
            <a:ext cx="117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160652" y="3200710"/>
            <a:ext cx="117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</a:t>
            </a:r>
            <a:endParaRPr lang="en-US" dirty="0"/>
          </a:p>
        </p:txBody>
      </p:sp>
      <p:grpSp>
        <p:nvGrpSpPr>
          <p:cNvPr id="80" name="Group 79"/>
          <p:cNvGrpSpPr/>
          <p:nvPr/>
        </p:nvGrpSpPr>
        <p:grpSpPr>
          <a:xfrm>
            <a:off x="1248240" y="2329427"/>
            <a:ext cx="3471862" cy="2060870"/>
            <a:chOff x="41556" y="2373665"/>
            <a:chExt cx="3471862" cy="206087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9757">
              <a:off x="584925" y="2575392"/>
              <a:ext cx="2376704" cy="1592391"/>
            </a:xfrm>
            <a:prstGeom prst="rect">
              <a:avLst/>
            </a:prstGeom>
          </p:spPr>
        </p:pic>
        <p:sp>
          <p:nvSpPr>
            <p:cNvPr id="82" name="Oval Callout 81"/>
            <p:cNvSpPr/>
            <p:nvPr/>
          </p:nvSpPr>
          <p:spPr>
            <a:xfrm rot="20714477" flipH="1">
              <a:off x="41556" y="2373665"/>
              <a:ext cx="3471862" cy="2060870"/>
            </a:xfrm>
            <a:prstGeom prst="wedgeEllipseCallou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270" y="2563050"/>
              <a:ext cx="660677" cy="505680"/>
            </a:xfrm>
            <a:prstGeom prst="rect">
              <a:avLst/>
            </a:prstGeom>
          </p:spPr>
        </p:pic>
        <p:sp>
          <p:nvSpPr>
            <p:cNvPr id="84" name="Oval 83"/>
            <p:cNvSpPr/>
            <p:nvPr/>
          </p:nvSpPr>
          <p:spPr>
            <a:xfrm>
              <a:off x="1027688" y="3991925"/>
              <a:ext cx="323682" cy="13409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71330" y="3951252"/>
              <a:ext cx="4363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Start</a:t>
              </a:r>
              <a:endParaRPr lang="en-US" sz="800" dirty="0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747623" y="2835215"/>
              <a:ext cx="1892060" cy="1167442"/>
            </a:xfrm>
            <a:custGeom>
              <a:avLst/>
              <a:gdLst>
                <a:gd name="connsiteX0" fmla="*/ 517585 w 1892060"/>
                <a:gd name="connsiteY0" fmla="*/ 1161691 h 1167442"/>
                <a:gd name="connsiteX1" fmla="*/ 540588 w 1892060"/>
                <a:gd name="connsiteY1" fmla="*/ 1132936 h 1167442"/>
                <a:gd name="connsiteX2" fmla="*/ 557841 w 1892060"/>
                <a:gd name="connsiteY2" fmla="*/ 1127185 h 1167442"/>
                <a:gd name="connsiteX3" fmla="*/ 644105 w 1892060"/>
                <a:gd name="connsiteY3" fmla="*/ 1132936 h 1167442"/>
                <a:gd name="connsiteX4" fmla="*/ 661358 w 1892060"/>
                <a:gd name="connsiteY4" fmla="*/ 1138687 h 1167442"/>
                <a:gd name="connsiteX5" fmla="*/ 701615 w 1892060"/>
                <a:gd name="connsiteY5" fmla="*/ 1150189 h 1167442"/>
                <a:gd name="connsiteX6" fmla="*/ 736120 w 1892060"/>
                <a:gd name="connsiteY6" fmla="*/ 1167442 h 1167442"/>
                <a:gd name="connsiteX7" fmla="*/ 839637 w 1892060"/>
                <a:gd name="connsiteY7" fmla="*/ 1161691 h 1167442"/>
                <a:gd name="connsiteX8" fmla="*/ 1023668 w 1892060"/>
                <a:gd name="connsiteY8" fmla="*/ 1150189 h 1167442"/>
                <a:gd name="connsiteX9" fmla="*/ 1040920 w 1892060"/>
                <a:gd name="connsiteY9" fmla="*/ 1127185 h 1167442"/>
                <a:gd name="connsiteX10" fmla="*/ 1069675 w 1892060"/>
                <a:gd name="connsiteY10" fmla="*/ 1121434 h 1167442"/>
                <a:gd name="connsiteX11" fmla="*/ 1086928 w 1892060"/>
                <a:gd name="connsiteY11" fmla="*/ 1115683 h 1167442"/>
                <a:gd name="connsiteX12" fmla="*/ 1161690 w 1892060"/>
                <a:gd name="connsiteY12" fmla="*/ 1109932 h 1167442"/>
                <a:gd name="connsiteX13" fmla="*/ 1196196 w 1892060"/>
                <a:gd name="connsiteY13" fmla="*/ 1092679 h 1167442"/>
                <a:gd name="connsiteX14" fmla="*/ 1213449 w 1892060"/>
                <a:gd name="connsiteY14" fmla="*/ 1081177 h 1167442"/>
                <a:gd name="connsiteX15" fmla="*/ 1236452 w 1892060"/>
                <a:gd name="connsiteY15" fmla="*/ 1069676 h 1167442"/>
                <a:gd name="connsiteX16" fmla="*/ 1253705 w 1892060"/>
                <a:gd name="connsiteY16" fmla="*/ 1058174 h 1167442"/>
                <a:gd name="connsiteX17" fmla="*/ 1322717 w 1892060"/>
                <a:gd name="connsiteY17" fmla="*/ 1040921 h 1167442"/>
                <a:gd name="connsiteX18" fmla="*/ 1374475 w 1892060"/>
                <a:gd name="connsiteY18" fmla="*/ 1012166 h 1167442"/>
                <a:gd name="connsiteX19" fmla="*/ 1414732 w 1892060"/>
                <a:gd name="connsiteY19" fmla="*/ 994913 h 1167442"/>
                <a:gd name="connsiteX20" fmla="*/ 1431985 w 1892060"/>
                <a:gd name="connsiteY20" fmla="*/ 983411 h 1167442"/>
                <a:gd name="connsiteX21" fmla="*/ 1535502 w 1892060"/>
                <a:gd name="connsiteY21" fmla="*/ 966159 h 1167442"/>
                <a:gd name="connsiteX22" fmla="*/ 1552754 w 1892060"/>
                <a:gd name="connsiteY22" fmla="*/ 960408 h 1167442"/>
                <a:gd name="connsiteX23" fmla="*/ 1667773 w 1892060"/>
                <a:gd name="connsiteY23" fmla="*/ 948906 h 1167442"/>
                <a:gd name="connsiteX24" fmla="*/ 1685026 w 1892060"/>
                <a:gd name="connsiteY24" fmla="*/ 943155 h 1167442"/>
                <a:gd name="connsiteX25" fmla="*/ 1742535 w 1892060"/>
                <a:gd name="connsiteY25" fmla="*/ 931653 h 1167442"/>
                <a:gd name="connsiteX26" fmla="*/ 1759788 w 1892060"/>
                <a:gd name="connsiteY26" fmla="*/ 925902 h 1167442"/>
                <a:gd name="connsiteX27" fmla="*/ 1754037 w 1892060"/>
                <a:gd name="connsiteY27" fmla="*/ 908649 h 1167442"/>
                <a:gd name="connsiteX28" fmla="*/ 1731034 w 1892060"/>
                <a:gd name="connsiteY28" fmla="*/ 879894 h 1167442"/>
                <a:gd name="connsiteX29" fmla="*/ 1725283 w 1892060"/>
                <a:gd name="connsiteY29" fmla="*/ 839638 h 1167442"/>
                <a:gd name="connsiteX30" fmla="*/ 1696528 w 1892060"/>
                <a:gd name="connsiteY30" fmla="*/ 810883 h 1167442"/>
                <a:gd name="connsiteX31" fmla="*/ 1679275 w 1892060"/>
                <a:gd name="connsiteY31" fmla="*/ 793630 h 1167442"/>
                <a:gd name="connsiteX32" fmla="*/ 1662022 w 1892060"/>
                <a:gd name="connsiteY32" fmla="*/ 787879 h 1167442"/>
                <a:gd name="connsiteX33" fmla="*/ 1644769 w 1892060"/>
                <a:gd name="connsiteY33" fmla="*/ 776377 h 1167442"/>
                <a:gd name="connsiteX34" fmla="*/ 1495245 w 1892060"/>
                <a:gd name="connsiteY34" fmla="*/ 782128 h 1167442"/>
                <a:gd name="connsiteX35" fmla="*/ 1414732 w 1892060"/>
                <a:gd name="connsiteY35" fmla="*/ 805132 h 1167442"/>
                <a:gd name="connsiteX36" fmla="*/ 1380226 w 1892060"/>
                <a:gd name="connsiteY36" fmla="*/ 810883 h 1167442"/>
                <a:gd name="connsiteX37" fmla="*/ 1339969 w 1892060"/>
                <a:gd name="connsiteY37" fmla="*/ 828136 h 1167442"/>
                <a:gd name="connsiteX38" fmla="*/ 1305464 w 1892060"/>
                <a:gd name="connsiteY38" fmla="*/ 833887 h 1167442"/>
                <a:gd name="connsiteX39" fmla="*/ 1265207 w 1892060"/>
                <a:gd name="connsiteY39" fmla="*/ 845389 h 1167442"/>
                <a:gd name="connsiteX40" fmla="*/ 1201947 w 1892060"/>
                <a:gd name="connsiteY40" fmla="*/ 839638 h 1167442"/>
                <a:gd name="connsiteX41" fmla="*/ 1184694 w 1892060"/>
                <a:gd name="connsiteY41" fmla="*/ 833887 h 1167442"/>
                <a:gd name="connsiteX42" fmla="*/ 1138686 w 1892060"/>
                <a:gd name="connsiteY42" fmla="*/ 828136 h 1167442"/>
                <a:gd name="connsiteX43" fmla="*/ 1115683 w 1892060"/>
                <a:gd name="connsiteY43" fmla="*/ 822385 h 1167442"/>
                <a:gd name="connsiteX44" fmla="*/ 1098430 w 1892060"/>
                <a:gd name="connsiteY44" fmla="*/ 816634 h 1167442"/>
                <a:gd name="connsiteX45" fmla="*/ 1035169 w 1892060"/>
                <a:gd name="connsiteY45" fmla="*/ 810883 h 1167442"/>
                <a:gd name="connsiteX46" fmla="*/ 845388 w 1892060"/>
                <a:gd name="connsiteY46" fmla="*/ 816634 h 1167442"/>
                <a:gd name="connsiteX47" fmla="*/ 764875 w 1892060"/>
                <a:gd name="connsiteY47" fmla="*/ 822385 h 1167442"/>
                <a:gd name="connsiteX48" fmla="*/ 707366 w 1892060"/>
                <a:gd name="connsiteY48" fmla="*/ 845389 h 1167442"/>
                <a:gd name="connsiteX49" fmla="*/ 690113 w 1892060"/>
                <a:gd name="connsiteY49" fmla="*/ 851140 h 1167442"/>
                <a:gd name="connsiteX50" fmla="*/ 649856 w 1892060"/>
                <a:gd name="connsiteY50" fmla="*/ 879894 h 1167442"/>
                <a:gd name="connsiteX51" fmla="*/ 615351 w 1892060"/>
                <a:gd name="connsiteY51" fmla="*/ 891396 h 1167442"/>
                <a:gd name="connsiteX52" fmla="*/ 598098 w 1892060"/>
                <a:gd name="connsiteY52" fmla="*/ 897147 h 1167442"/>
                <a:gd name="connsiteX53" fmla="*/ 580845 w 1892060"/>
                <a:gd name="connsiteY53" fmla="*/ 902898 h 1167442"/>
                <a:gd name="connsiteX54" fmla="*/ 552090 w 1892060"/>
                <a:gd name="connsiteY54" fmla="*/ 908649 h 1167442"/>
                <a:gd name="connsiteX55" fmla="*/ 534837 w 1892060"/>
                <a:gd name="connsiteY55" fmla="*/ 920151 h 1167442"/>
                <a:gd name="connsiteX56" fmla="*/ 431320 w 1892060"/>
                <a:gd name="connsiteY56" fmla="*/ 920151 h 1167442"/>
                <a:gd name="connsiteX57" fmla="*/ 391064 w 1892060"/>
                <a:gd name="connsiteY57" fmla="*/ 902898 h 1167442"/>
                <a:gd name="connsiteX58" fmla="*/ 373811 w 1892060"/>
                <a:gd name="connsiteY58" fmla="*/ 897147 h 1167442"/>
                <a:gd name="connsiteX59" fmla="*/ 333554 w 1892060"/>
                <a:gd name="connsiteY59" fmla="*/ 874143 h 1167442"/>
                <a:gd name="connsiteX60" fmla="*/ 316302 w 1892060"/>
                <a:gd name="connsiteY60" fmla="*/ 868393 h 1167442"/>
                <a:gd name="connsiteX61" fmla="*/ 299049 w 1892060"/>
                <a:gd name="connsiteY61" fmla="*/ 851140 h 1167442"/>
                <a:gd name="connsiteX62" fmla="*/ 287547 w 1892060"/>
                <a:gd name="connsiteY62" fmla="*/ 833887 h 1167442"/>
                <a:gd name="connsiteX63" fmla="*/ 270294 w 1892060"/>
                <a:gd name="connsiteY63" fmla="*/ 810883 h 1167442"/>
                <a:gd name="connsiteX64" fmla="*/ 247290 w 1892060"/>
                <a:gd name="connsiteY64" fmla="*/ 776377 h 1167442"/>
                <a:gd name="connsiteX65" fmla="*/ 241539 w 1892060"/>
                <a:gd name="connsiteY65" fmla="*/ 759125 h 1167442"/>
                <a:gd name="connsiteX66" fmla="*/ 207034 w 1892060"/>
                <a:gd name="connsiteY66" fmla="*/ 730370 h 1167442"/>
                <a:gd name="connsiteX67" fmla="*/ 149524 w 1892060"/>
                <a:gd name="connsiteY67" fmla="*/ 684362 h 1167442"/>
                <a:gd name="connsiteX68" fmla="*/ 115019 w 1892060"/>
                <a:gd name="connsiteY68" fmla="*/ 649857 h 1167442"/>
                <a:gd name="connsiteX69" fmla="*/ 97766 w 1892060"/>
                <a:gd name="connsiteY69" fmla="*/ 632604 h 1167442"/>
                <a:gd name="connsiteX70" fmla="*/ 74762 w 1892060"/>
                <a:gd name="connsiteY70" fmla="*/ 580845 h 1167442"/>
                <a:gd name="connsiteX71" fmla="*/ 63260 w 1892060"/>
                <a:gd name="connsiteY71" fmla="*/ 534838 h 1167442"/>
                <a:gd name="connsiteX72" fmla="*/ 51758 w 1892060"/>
                <a:gd name="connsiteY72" fmla="*/ 494581 h 1167442"/>
                <a:gd name="connsiteX73" fmla="*/ 46007 w 1892060"/>
                <a:gd name="connsiteY73" fmla="*/ 460076 h 1167442"/>
                <a:gd name="connsiteX74" fmla="*/ 34505 w 1892060"/>
                <a:gd name="connsiteY74" fmla="*/ 442823 h 1167442"/>
                <a:gd name="connsiteX75" fmla="*/ 28754 w 1892060"/>
                <a:gd name="connsiteY75" fmla="*/ 425570 h 1167442"/>
                <a:gd name="connsiteX76" fmla="*/ 17252 w 1892060"/>
                <a:gd name="connsiteY76" fmla="*/ 402566 h 1167442"/>
                <a:gd name="connsiteX77" fmla="*/ 5751 w 1892060"/>
                <a:gd name="connsiteY77" fmla="*/ 339306 h 1167442"/>
                <a:gd name="connsiteX78" fmla="*/ 0 w 1892060"/>
                <a:gd name="connsiteY78" fmla="*/ 322053 h 1167442"/>
                <a:gd name="connsiteX79" fmla="*/ 5751 w 1892060"/>
                <a:gd name="connsiteY79" fmla="*/ 195532 h 1167442"/>
                <a:gd name="connsiteX80" fmla="*/ 28754 w 1892060"/>
                <a:gd name="connsiteY80" fmla="*/ 161027 h 1167442"/>
                <a:gd name="connsiteX81" fmla="*/ 63260 w 1892060"/>
                <a:gd name="connsiteY81" fmla="*/ 155276 h 1167442"/>
                <a:gd name="connsiteX82" fmla="*/ 80513 w 1892060"/>
                <a:gd name="connsiteY82" fmla="*/ 143774 h 1167442"/>
                <a:gd name="connsiteX83" fmla="*/ 97766 w 1892060"/>
                <a:gd name="connsiteY83" fmla="*/ 126521 h 1167442"/>
                <a:gd name="connsiteX84" fmla="*/ 120769 w 1892060"/>
                <a:gd name="connsiteY84" fmla="*/ 120770 h 1167442"/>
                <a:gd name="connsiteX85" fmla="*/ 247290 w 1892060"/>
                <a:gd name="connsiteY85" fmla="*/ 126521 h 1167442"/>
                <a:gd name="connsiteX86" fmla="*/ 264543 w 1892060"/>
                <a:gd name="connsiteY86" fmla="*/ 143774 h 1167442"/>
                <a:gd name="connsiteX87" fmla="*/ 299049 w 1892060"/>
                <a:gd name="connsiteY87" fmla="*/ 161027 h 1167442"/>
                <a:gd name="connsiteX88" fmla="*/ 322052 w 1892060"/>
                <a:gd name="connsiteY88" fmla="*/ 172528 h 1167442"/>
                <a:gd name="connsiteX89" fmla="*/ 339305 w 1892060"/>
                <a:gd name="connsiteY89" fmla="*/ 189781 h 1167442"/>
                <a:gd name="connsiteX90" fmla="*/ 345056 w 1892060"/>
                <a:gd name="connsiteY90" fmla="*/ 207034 h 1167442"/>
                <a:gd name="connsiteX91" fmla="*/ 379562 w 1892060"/>
                <a:gd name="connsiteY91" fmla="*/ 230038 h 1167442"/>
                <a:gd name="connsiteX92" fmla="*/ 396815 w 1892060"/>
                <a:gd name="connsiteY92" fmla="*/ 241540 h 1167442"/>
                <a:gd name="connsiteX93" fmla="*/ 402566 w 1892060"/>
                <a:gd name="connsiteY93" fmla="*/ 258793 h 1167442"/>
                <a:gd name="connsiteX94" fmla="*/ 437071 w 1892060"/>
                <a:gd name="connsiteY94" fmla="*/ 270294 h 1167442"/>
                <a:gd name="connsiteX95" fmla="*/ 448573 w 1892060"/>
                <a:gd name="connsiteY95" fmla="*/ 304800 h 1167442"/>
                <a:gd name="connsiteX96" fmla="*/ 454324 w 1892060"/>
                <a:gd name="connsiteY96" fmla="*/ 322053 h 1167442"/>
                <a:gd name="connsiteX97" fmla="*/ 471577 w 1892060"/>
                <a:gd name="connsiteY97" fmla="*/ 339306 h 1167442"/>
                <a:gd name="connsiteX98" fmla="*/ 483079 w 1892060"/>
                <a:gd name="connsiteY98" fmla="*/ 356559 h 1167442"/>
                <a:gd name="connsiteX99" fmla="*/ 523335 w 1892060"/>
                <a:gd name="connsiteY99" fmla="*/ 362310 h 1167442"/>
                <a:gd name="connsiteX100" fmla="*/ 557841 w 1892060"/>
                <a:gd name="connsiteY100" fmla="*/ 379562 h 1167442"/>
                <a:gd name="connsiteX101" fmla="*/ 575094 w 1892060"/>
                <a:gd name="connsiteY101" fmla="*/ 391064 h 1167442"/>
                <a:gd name="connsiteX102" fmla="*/ 592347 w 1892060"/>
                <a:gd name="connsiteY102" fmla="*/ 396815 h 1167442"/>
                <a:gd name="connsiteX103" fmla="*/ 626852 w 1892060"/>
                <a:gd name="connsiteY103" fmla="*/ 419819 h 1167442"/>
                <a:gd name="connsiteX104" fmla="*/ 655607 w 1892060"/>
                <a:gd name="connsiteY104" fmla="*/ 425570 h 1167442"/>
                <a:gd name="connsiteX105" fmla="*/ 672860 w 1892060"/>
                <a:gd name="connsiteY105" fmla="*/ 431321 h 1167442"/>
                <a:gd name="connsiteX106" fmla="*/ 695864 w 1892060"/>
                <a:gd name="connsiteY106" fmla="*/ 437072 h 1167442"/>
                <a:gd name="connsiteX107" fmla="*/ 730369 w 1892060"/>
                <a:gd name="connsiteY107" fmla="*/ 460076 h 1167442"/>
                <a:gd name="connsiteX108" fmla="*/ 776377 w 1892060"/>
                <a:gd name="connsiteY108" fmla="*/ 517585 h 1167442"/>
                <a:gd name="connsiteX109" fmla="*/ 822385 w 1892060"/>
                <a:gd name="connsiteY109" fmla="*/ 529087 h 1167442"/>
                <a:gd name="connsiteX110" fmla="*/ 839637 w 1892060"/>
                <a:gd name="connsiteY110" fmla="*/ 546340 h 1167442"/>
                <a:gd name="connsiteX111" fmla="*/ 879894 w 1892060"/>
                <a:gd name="connsiteY111" fmla="*/ 517585 h 1167442"/>
                <a:gd name="connsiteX112" fmla="*/ 891396 w 1892060"/>
                <a:gd name="connsiteY112" fmla="*/ 471577 h 1167442"/>
                <a:gd name="connsiteX113" fmla="*/ 856890 w 1892060"/>
                <a:gd name="connsiteY113" fmla="*/ 339306 h 1167442"/>
                <a:gd name="connsiteX114" fmla="*/ 833886 w 1892060"/>
                <a:gd name="connsiteY114" fmla="*/ 322053 h 1167442"/>
                <a:gd name="connsiteX115" fmla="*/ 799381 w 1892060"/>
                <a:gd name="connsiteY115" fmla="*/ 299049 h 1167442"/>
                <a:gd name="connsiteX116" fmla="*/ 776377 w 1892060"/>
                <a:gd name="connsiteY116" fmla="*/ 264543 h 1167442"/>
                <a:gd name="connsiteX117" fmla="*/ 741871 w 1892060"/>
                <a:gd name="connsiteY117" fmla="*/ 241540 h 1167442"/>
                <a:gd name="connsiteX118" fmla="*/ 713117 w 1892060"/>
                <a:gd name="connsiteY118" fmla="*/ 195532 h 1167442"/>
                <a:gd name="connsiteX119" fmla="*/ 707366 w 1892060"/>
                <a:gd name="connsiteY119" fmla="*/ 172528 h 1167442"/>
                <a:gd name="connsiteX120" fmla="*/ 718868 w 1892060"/>
                <a:gd name="connsiteY120" fmla="*/ 138023 h 1167442"/>
                <a:gd name="connsiteX121" fmla="*/ 787879 w 1892060"/>
                <a:gd name="connsiteY121" fmla="*/ 103517 h 1167442"/>
                <a:gd name="connsiteX122" fmla="*/ 845388 w 1892060"/>
                <a:gd name="connsiteY122" fmla="*/ 80513 h 1167442"/>
                <a:gd name="connsiteX123" fmla="*/ 862641 w 1892060"/>
                <a:gd name="connsiteY123" fmla="*/ 69011 h 1167442"/>
                <a:gd name="connsiteX124" fmla="*/ 908649 w 1892060"/>
                <a:gd name="connsiteY124" fmla="*/ 57510 h 1167442"/>
                <a:gd name="connsiteX125" fmla="*/ 943154 w 1892060"/>
                <a:gd name="connsiteY125" fmla="*/ 23004 h 1167442"/>
                <a:gd name="connsiteX126" fmla="*/ 977660 w 1892060"/>
                <a:gd name="connsiteY126" fmla="*/ 5751 h 1167442"/>
                <a:gd name="connsiteX127" fmla="*/ 994913 w 1892060"/>
                <a:gd name="connsiteY127" fmla="*/ 0 h 1167442"/>
                <a:gd name="connsiteX128" fmla="*/ 1029419 w 1892060"/>
                <a:gd name="connsiteY128" fmla="*/ 5751 h 1167442"/>
                <a:gd name="connsiteX129" fmla="*/ 1040920 w 1892060"/>
                <a:gd name="connsiteY129" fmla="*/ 218536 h 1167442"/>
                <a:gd name="connsiteX130" fmla="*/ 1035169 w 1892060"/>
                <a:gd name="connsiteY130" fmla="*/ 304800 h 1167442"/>
                <a:gd name="connsiteX131" fmla="*/ 1029419 w 1892060"/>
                <a:gd name="connsiteY131" fmla="*/ 402566 h 1167442"/>
                <a:gd name="connsiteX132" fmla="*/ 1035169 w 1892060"/>
                <a:gd name="connsiteY132" fmla="*/ 419819 h 1167442"/>
                <a:gd name="connsiteX133" fmla="*/ 1075426 w 1892060"/>
                <a:gd name="connsiteY133" fmla="*/ 437072 h 1167442"/>
                <a:gd name="connsiteX134" fmla="*/ 1098430 w 1892060"/>
                <a:gd name="connsiteY134" fmla="*/ 448574 h 1167442"/>
                <a:gd name="connsiteX135" fmla="*/ 1150188 w 1892060"/>
                <a:gd name="connsiteY135" fmla="*/ 460076 h 1167442"/>
                <a:gd name="connsiteX136" fmla="*/ 1196196 w 1892060"/>
                <a:gd name="connsiteY136" fmla="*/ 483079 h 1167442"/>
                <a:gd name="connsiteX137" fmla="*/ 1207698 w 1892060"/>
                <a:gd name="connsiteY137" fmla="*/ 500332 h 1167442"/>
                <a:gd name="connsiteX138" fmla="*/ 1242203 w 1892060"/>
                <a:gd name="connsiteY138" fmla="*/ 517585 h 1167442"/>
                <a:gd name="connsiteX139" fmla="*/ 1265207 w 1892060"/>
                <a:gd name="connsiteY139" fmla="*/ 523336 h 1167442"/>
                <a:gd name="connsiteX140" fmla="*/ 1362973 w 1892060"/>
                <a:gd name="connsiteY140" fmla="*/ 552091 h 1167442"/>
                <a:gd name="connsiteX141" fmla="*/ 1385977 w 1892060"/>
                <a:gd name="connsiteY141" fmla="*/ 557842 h 1167442"/>
                <a:gd name="connsiteX142" fmla="*/ 1420483 w 1892060"/>
                <a:gd name="connsiteY142" fmla="*/ 569343 h 1167442"/>
                <a:gd name="connsiteX143" fmla="*/ 1472241 w 1892060"/>
                <a:gd name="connsiteY143" fmla="*/ 563593 h 1167442"/>
                <a:gd name="connsiteX144" fmla="*/ 1489494 w 1892060"/>
                <a:gd name="connsiteY144" fmla="*/ 546340 h 1167442"/>
                <a:gd name="connsiteX145" fmla="*/ 1506747 w 1892060"/>
                <a:gd name="connsiteY145" fmla="*/ 534838 h 1167442"/>
                <a:gd name="connsiteX146" fmla="*/ 1552754 w 1892060"/>
                <a:gd name="connsiteY146" fmla="*/ 523336 h 1167442"/>
                <a:gd name="connsiteX147" fmla="*/ 1570007 w 1892060"/>
                <a:gd name="connsiteY147" fmla="*/ 517585 h 1167442"/>
                <a:gd name="connsiteX148" fmla="*/ 1616015 w 1892060"/>
                <a:gd name="connsiteY148" fmla="*/ 511834 h 1167442"/>
                <a:gd name="connsiteX149" fmla="*/ 1667773 w 1892060"/>
                <a:gd name="connsiteY149" fmla="*/ 500332 h 1167442"/>
                <a:gd name="connsiteX150" fmla="*/ 1765539 w 1892060"/>
                <a:gd name="connsiteY150" fmla="*/ 488830 h 1167442"/>
                <a:gd name="connsiteX151" fmla="*/ 1811547 w 1892060"/>
                <a:gd name="connsiteY151" fmla="*/ 471577 h 1167442"/>
                <a:gd name="connsiteX152" fmla="*/ 1828800 w 1892060"/>
                <a:gd name="connsiteY152" fmla="*/ 448574 h 1167442"/>
                <a:gd name="connsiteX153" fmla="*/ 1846052 w 1892060"/>
                <a:gd name="connsiteY153" fmla="*/ 431321 h 1167442"/>
                <a:gd name="connsiteX154" fmla="*/ 1869056 w 1892060"/>
                <a:gd name="connsiteY154" fmla="*/ 385313 h 1167442"/>
                <a:gd name="connsiteX155" fmla="*/ 1892060 w 1892060"/>
                <a:gd name="connsiteY155" fmla="*/ 345057 h 1167442"/>
                <a:gd name="connsiteX156" fmla="*/ 1886309 w 1892060"/>
                <a:gd name="connsiteY156" fmla="*/ 310551 h 1167442"/>
                <a:gd name="connsiteX157" fmla="*/ 1834551 w 1892060"/>
                <a:gd name="connsiteY157" fmla="*/ 287547 h 1167442"/>
                <a:gd name="connsiteX158" fmla="*/ 1800045 w 1892060"/>
                <a:gd name="connsiteY158" fmla="*/ 264543 h 1167442"/>
                <a:gd name="connsiteX159" fmla="*/ 1765539 w 1892060"/>
                <a:gd name="connsiteY159" fmla="*/ 247291 h 1167442"/>
                <a:gd name="connsiteX160" fmla="*/ 1713781 w 1892060"/>
                <a:gd name="connsiteY160" fmla="*/ 241540 h 1167442"/>
                <a:gd name="connsiteX161" fmla="*/ 1696528 w 1892060"/>
                <a:gd name="connsiteY161" fmla="*/ 235789 h 1167442"/>
                <a:gd name="connsiteX162" fmla="*/ 1673524 w 1892060"/>
                <a:gd name="connsiteY162" fmla="*/ 230038 h 1167442"/>
                <a:gd name="connsiteX163" fmla="*/ 1667773 w 1892060"/>
                <a:gd name="connsiteY163" fmla="*/ 195532 h 116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892060" h="1167442">
                  <a:moveTo>
                    <a:pt x="517585" y="1161691"/>
                  </a:moveTo>
                  <a:cubicBezTo>
                    <a:pt x="525253" y="1152106"/>
                    <a:pt x="531269" y="1140924"/>
                    <a:pt x="540588" y="1132936"/>
                  </a:cubicBezTo>
                  <a:cubicBezTo>
                    <a:pt x="545191" y="1128991"/>
                    <a:pt x="551779" y="1127185"/>
                    <a:pt x="557841" y="1127185"/>
                  </a:cubicBezTo>
                  <a:cubicBezTo>
                    <a:pt x="586659" y="1127185"/>
                    <a:pt x="615350" y="1131019"/>
                    <a:pt x="644105" y="1132936"/>
                  </a:cubicBezTo>
                  <a:cubicBezTo>
                    <a:pt x="649856" y="1134853"/>
                    <a:pt x="655529" y="1137022"/>
                    <a:pt x="661358" y="1138687"/>
                  </a:cubicBezTo>
                  <a:cubicBezTo>
                    <a:pt x="669957" y="1141144"/>
                    <a:pt x="692422" y="1145593"/>
                    <a:pt x="701615" y="1150189"/>
                  </a:cubicBezTo>
                  <a:cubicBezTo>
                    <a:pt x="746211" y="1172487"/>
                    <a:pt x="692754" y="1152986"/>
                    <a:pt x="736120" y="1167442"/>
                  </a:cubicBezTo>
                  <a:lnTo>
                    <a:pt x="839637" y="1161691"/>
                  </a:lnTo>
                  <a:cubicBezTo>
                    <a:pt x="1012540" y="1154006"/>
                    <a:pt x="942641" y="1166394"/>
                    <a:pt x="1023668" y="1150189"/>
                  </a:cubicBezTo>
                  <a:cubicBezTo>
                    <a:pt x="1029419" y="1142521"/>
                    <a:pt x="1032792" y="1132265"/>
                    <a:pt x="1040920" y="1127185"/>
                  </a:cubicBezTo>
                  <a:cubicBezTo>
                    <a:pt x="1049209" y="1122004"/>
                    <a:pt x="1060192" y="1123805"/>
                    <a:pt x="1069675" y="1121434"/>
                  </a:cubicBezTo>
                  <a:cubicBezTo>
                    <a:pt x="1075556" y="1119964"/>
                    <a:pt x="1080913" y="1116435"/>
                    <a:pt x="1086928" y="1115683"/>
                  </a:cubicBezTo>
                  <a:cubicBezTo>
                    <a:pt x="1111729" y="1112583"/>
                    <a:pt x="1136769" y="1111849"/>
                    <a:pt x="1161690" y="1109932"/>
                  </a:cubicBezTo>
                  <a:cubicBezTo>
                    <a:pt x="1211135" y="1076969"/>
                    <a:pt x="1148576" y="1116489"/>
                    <a:pt x="1196196" y="1092679"/>
                  </a:cubicBezTo>
                  <a:cubicBezTo>
                    <a:pt x="1202378" y="1089588"/>
                    <a:pt x="1207448" y="1084606"/>
                    <a:pt x="1213449" y="1081177"/>
                  </a:cubicBezTo>
                  <a:cubicBezTo>
                    <a:pt x="1220892" y="1076924"/>
                    <a:pt x="1229009" y="1073929"/>
                    <a:pt x="1236452" y="1069676"/>
                  </a:cubicBezTo>
                  <a:cubicBezTo>
                    <a:pt x="1242453" y="1066247"/>
                    <a:pt x="1247389" y="1060981"/>
                    <a:pt x="1253705" y="1058174"/>
                  </a:cubicBezTo>
                  <a:cubicBezTo>
                    <a:pt x="1281046" y="1046022"/>
                    <a:pt x="1293782" y="1045743"/>
                    <a:pt x="1322717" y="1040921"/>
                  </a:cubicBezTo>
                  <a:cubicBezTo>
                    <a:pt x="1379077" y="1018376"/>
                    <a:pt x="1325843" y="1042561"/>
                    <a:pt x="1374475" y="1012166"/>
                  </a:cubicBezTo>
                  <a:cubicBezTo>
                    <a:pt x="1422344" y="982248"/>
                    <a:pt x="1375598" y="1014480"/>
                    <a:pt x="1414732" y="994913"/>
                  </a:cubicBezTo>
                  <a:cubicBezTo>
                    <a:pt x="1420914" y="991822"/>
                    <a:pt x="1425489" y="985773"/>
                    <a:pt x="1431985" y="983411"/>
                  </a:cubicBezTo>
                  <a:cubicBezTo>
                    <a:pt x="1468793" y="970027"/>
                    <a:pt x="1496253" y="970084"/>
                    <a:pt x="1535502" y="966159"/>
                  </a:cubicBezTo>
                  <a:cubicBezTo>
                    <a:pt x="1541253" y="964242"/>
                    <a:pt x="1546873" y="961878"/>
                    <a:pt x="1552754" y="960408"/>
                  </a:cubicBezTo>
                  <a:cubicBezTo>
                    <a:pt x="1594217" y="950042"/>
                    <a:pt x="1617602" y="952251"/>
                    <a:pt x="1667773" y="948906"/>
                  </a:cubicBezTo>
                  <a:cubicBezTo>
                    <a:pt x="1673524" y="946989"/>
                    <a:pt x="1679119" y="944518"/>
                    <a:pt x="1685026" y="943155"/>
                  </a:cubicBezTo>
                  <a:cubicBezTo>
                    <a:pt x="1704075" y="938759"/>
                    <a:pt x="1723989" y="937835"/>
                    <a:pt x="1742535" y="931653"/>
                  </a:cubicBezTo>
                  <a:lnTo>
                    <a:pt x="1759788" y="925902"/>
                  </a:lnTo>
                  <a:cubicBezTo>
                    <a:pt x="1757871" y="920151"/>
                    <a:pt x="1757824" y="913383"/>
                    <a:pt x="1754037" y="908649"/>
                  </a:cubicBezTo>
                  <a:cubicBezTo>
                    <a:pt x="1724309" y="871487"/>
                    <a:pt x="1745490" y="923261"/>
                    <a:pt x="1731034" y="879894"/>
                  </a:cubicBezTo>
                  <a:cubicBezTo>
                    <a:pt x="1729117" y="866475"/>
                    <a:pt x="1729178" y="852621"/>
                    <a:pt x="1725283" y="839638"/>
                  </a:cubicBezTo>
                  <a:cubicBezTo>
                    <a:pt x="1719660" y="820894"/>
                    <a:pt x="1709819" y="821959"/>
                    <a:pt x="1696528" y="810883"/>
                  </a:cubicBezTo>
                  <a:cubicBezTo>
                    <a:pt x="1690280" y="805676"/>
                    <a:pt x="1686042" y="798141"/>
                    <a:pt x="1679275" y="793630"/>
                  </a:cubicBezTo>
                  <a:cubicBezTo>
                    <a:pt x="1674231" y="790267"/>
                    <a:pt x="1667444" y="790590"/>
                    <a:pt x="1662022" y="787879"/>
                  </a:cubicBezTo>
                  <a:cubicBezTo>
                    <a:pt x="1655840" y="784788"/>
                    <a:pt x="1650520" y="780211"/>
                    <a:pt x="1644769" y="776377"/>
                  </a:cubicBezTo>
                  <a:cubicBezTo>
                    <a:pt x="1594928" y="778294"/>
                    <a:pt x="1545020" y="778917"/>
                    <a:pt x="1495245" y="782128"/>
                  </a:cubicBezTo>
                  <a:cubicBezTo>
                    <a:pt x="1456923" y="784600"/>
                    <a:pt x="1460385" y="797523"/>
                    <a:pt x="1414732" y="805132"/>
                  </a:cubicBezTo>
                  <a:lnTo>
                    <a:pt x="1380226" y="810883"/>
                  </a:lnTo>
                  <a:cubicBezTo>
                    <a:pt x="1366160" y="817916"/>
                    <a:pt x="1355201" y="824751"/>
                    <a:pt x="1339969" y="828136"/>
                  </a:cubicBezTo>
                  <a:cubicBezTo>
                    <a:pt x="1328586" y="830666"/>
                    <a:pt x="1316898" y="831600"/>
                    <a:pt x="1305464" y="833887"/>
                  </a:cubicBezTo>
                  <a:cubicBezTo>
                    <a:pt x="1287410" y="837498"/>
                    <a:pt x="1281651" y="839908"/>
                    <a:pt x="1265207" y="845389"/>
                  </a:cubicBezTo>
                  <a:cubicBezTo>
                    <a:pt x="1244120" y="843472"/>
                    <a:pt x="1222908" y="842632"/>
                    <a:pt x="1201947" y="839638"/>
                  </a:cubicBezTo>
                  <a:cubicBezTo>
                    <a:pt x="1195946" y="838781"/>
                    <a:pt x="1190658" y="834971"/>
                    <a:pt x="1184694" y="833887"/>
                  </a:cubicBezTo>
                  <a:cubicBezTo>
                    <a:pt x="1169488" y="831122"/>
                    <a:pt x="1154022" y="830053"/>
                    <a:pt x="1138686" y="828136"/>
                  </a:cubicBezTo>
                  <a:cubicBezTo>
                    <a:pt x="1131018" y="826219"/>
                    <a:pt x="1123283" y="824556"/>
                    <a:pt x="1115683" y="822385"/>
                  </a:cubicBezTo>
                  <a:cubicBezTo>
                    <a:pt x="1109854" y="820720"/>
                    <a:pt x="1104431" y="817491"/>
                    <a:pt x="1098430" y="816634"/>
                  </a:cubicBezTo>
                  <a:cubicBezTo>
                    <a:pt x="1077469" y="813640"/>
                    <a:pt x="1056256" y="812800"/>
                    <a:pt x="1035169" y="810883"/>
                  </a:cubicBezTo>
                  <a:lnTo>
                    <a:pt x="845388" y="816634"/>
                  </a:lnTo>
                  <a:cubicBezTo>
                    <a:pt x="818506" y="817778"/>
                    <a:pt x="791483" y="818394"/>
                    <a:pt x="764875" y="822385"/>
                  </a:cubicBezTo>
                  <a:cubicBezTo>
                    <a:pt x="738021" y="826413"/>
                    <a:pt x="730052" y="835666"/>
                    <a:pt x="707366" y="845389"/>
                  </a:cubicBezTo>
                  <a:cubicBezTo>
                    <a:pt x="701794" y="847777"/>
                    <a:pt x="695864" y="849223"/>
                    <a:pt x="690113" y="851140"/>
                  </a:cubicBezTo>
                  <a:cubicBezTo>
                    <a:pt x="687018" y="853461"/>
                    <a:pt x="656741" y="876834"/>
                    <a:pt x="649856" y="879894"/>
                  </a:cubicBezTo>
                  <a:cubicBezTo>
                    <a:pt x="638777" y="884818"/>
                    <a:pt x="626853" y="887562"/>
                    <a:pt x="615351" y="891396"/>
                  </a:cubicBezTo>
                  <a:lnTo>
                    <a:pt x="598098" y="897147"/>
                  </a:lnTo>
                  <a:cubicBezTo>
                    <a:pt x="592347" y="899064"/>
                    <a:pt x="586789" y="901709"/>
                    <a:pt x="580845" y="902898"/>
                  </a:cubicBezTo>
                  <a:lnTo>
                    <a:pt x="552090" y="908649"/>
                  </a:lnTo>
                  <a:cubicBezTo>
                    <a:pt x="546339" y="912483"/>
                    <a:pt x="541190" y="917428"/>
                    <a:pt x="534837" y="920151"/>
                  </a:cubicBezTo>
                  <a:cubicBezTo>
                    <a:pt x="503268" y="933681"/>
                    <a:pt x="460015" y="922201"/>
                    <a:pt x="431320" y="920151"/>
                  </a:cubicBezTo>
                  <a:cubicBezTo>
                    <a:pt x="417901" y="914400"/>
                    <a:pt x="404619" y="908320"/>
                    <a:pt x="391064" y="902898"/>
                  </a:cubicBezTo>
                  <a:cubicBezTo>
                    <a:pt x="385436" y="900647"/>
                    <a:pt x="379383" y="899535"/>
                    <a:pt x="373811" y="897147"/>
                  </a:cubicBezTo>
                  <a:cubicBezTo>
                    <a:pt x="303219" y="866893"/>
                    <a:pt x="391323" y="903026"/>
                    <a:pt x="333554" y="874143"/>
                  </a:cubicBezTo>
                  <a:cubicBezTo>
                    <a:pt x="328132" y="871432"/>
                    <a:pt x="322053" y="870310"/>
                    <a:pt x="316302" y="868393"/>
                  </a:cubicBezTo>
                  <a:cubicBezTo>
                    <a:pt x="310551" y="862642"/>
                    <a:pt x="304256" y="857388"/>
                    <a:pt x="299049" y="851140"/>
                  </a:cubicBezTo>
                  <a:cubicBezTo>
                    <a:pt x="294624" y="845830"/>
                    <a:pt x="291564" y="839511"/>
                    <a:pt x="287547" y="833887"/>
                  </a:cubicBezTo>
                  <a:cubicBezTo>
                    <a:pt x="281976" y="826087"/>
                    <a:pt x="276045" y="818551"/>
                    <a:pt x="270294" y="810883"/>
                  </a:cubicBezTo>
                  <a:cubicBezTo>
                    <a:pt x="256620" y="769861"/>
                    <a:pt x="276009" y="819454"/>
                    <a:pt x="247290" y="776377"/>
                  </a:cubicBezTo>
                  <a:cubicBezTo>
                    <a:pt x="243927" y="771333"/>
                    <a:pt x="244902" y="764169"/>
                    <a:pt x="241539" y="759125"/>
                  </a:cubicBezTo>
                  <a:cubicBezTo>
                    <a:pt x="230581" y="742689"/>
                    <a:pt x="221550" y="741537"/>
                    <a:pt x="207034" y="730370"/>
                  </a:cubicBezTo>
                  <a:cubicBezTo>
                    <a:pt x="187576" y="715402"/>
                    <a:pt x="166883" y="701721"/>
                    <a:pt x="149524" y="684362"/>
                  </a:cubicBezTo>
                  <a:lnTo>
                    <a:pt x="115019" y="649857"/>
                  </a:lnTo>
                  <a:lnTo>
                    <a:pt x="97766" y="632604"/>
                  </a:lnTo>
                  <a:cubicBezTo>
                    <a:pt x="84078" y="591541"/>
                    <a:pt x="92989" y="608186"/>
                    <a:pt x="74762" y="580845"/>
                  </a:cubicBezTo>
                  <a:cubicBezTo>
                    <a:pt x="70928" y="565509"/>
                    <a:pt x="68259" y="549834"/>
                    <a:pt x="63260" y="534838"/>
                  </a:cubicBezTo>
                  <a:cubicBezTo>
                    <a:pt x="57779" y="518394"/>
                    <a:pt x="55369" y="512635"/>
                    <a:pt x="51758" y="494581"/>
                  </a:cubicBezTo>
                  <a:cubicBezTo>
                    <a:pt x="49471" y="483147"/>
                    <a:pt x="49694" y="471138"/>
                    <a:pt x="46007" y="460076"/>
                  </a:cubicBezTo>
                  <a:cubicBezTo>
                    <a:pt x="43821" y="453519"/>
                    <a:pt x="37596" y="449005"/>
                    <a:pt x="34505" y="442823"/>
                  </a:cubicBezTo>
                  <a:cubicBezTo>
                    <a:pt x="31794" y="437401"/>
                    <a:pt x="31142" y="431142"/>
                    <a:pt x="28754" y="425570"/>
                  </a:cubicBezTo>
                  <a:cubicBezTo>
                    <a:pt x="25377" y="417690"/>
                    <a:pt x="21086" y="410234"/>
                    <a:pt x="17252" y="402566"/>
                  </a:cubicBezTo>
                  <a:cubicBezTo>
                    <a:pt x="14687" y="387171"/>
                    <a:pt x="9773" y="355392"/>
                    <a:pt x="5751" y="339306"/>
                  </a:cubicBezTo>
                  <a:cubicBezTo>
                    <a:pt x="4281" y="333425"/>
                    <a:pt x="1917" y="327804"/>
                    <a:pt x="0" y="322053"/>
                  </a:cubicBezTo>
                  <a:cubicBezTo>
                    <a:pt x="1917" y="279879"/>
                    <a:pt x="-1670" y="237092"/>
                    <a:pt x="5751" y="195532"/>
                  </a:cubicBezTo>
                  <a:cubicBezTo>
                    <a:pt x="8181" y="181924"/>
                    <a:pt x="15119" y="163300"/>
                    <a:pt x="28754" y="161027"/>
                  </a:cubicBezTo>
                  <a:lnTo>
                    <a:pt x="63260" y="155276"/>
                  </a:lnTo>
                  <a:cubicBezTo>
                    <a:pt x="69011" y="151442"/>
                    <a:pt x="75203" y="148199"/>
                    <a:pt x="80513" y="143774"/>
                  </a:cubicBezTo>
                  <a:cubicBezTo>
                    <a:pt x="86761" y="138567"/>
                    <a:pt x="90704" y="130556"/>
                    <a:pt x="97766" y="126521"/>
                  </a:cubicBezTo>
                  <a:cubicBezTo>
                    <a:pt x="104628" y="122600"/>
                    <a:pt x="113101" y="122687"/>
                    <a:pt x="120769" y="120770"/>
                  </a:cubicBezTo>
                  <a:cubicBezTo>
                    <a:pt x="162943" y="122687"/>
                    <a:pt x="205603" y="119851"/>
                    <a:pt x="247290" y="126521"/>
                  </a:cubicBezTo>
                  <a:cubicBezTo>
                    <a:pt x="255321" y="127806"/>
                    <a:pt x="258295" y="138567"/>
                    <a:pt x="264543" y="143774"/>
                  </a:cubicBezTo>
                  <a:cubicBezTo>
                    <a:pt x="284046" y="160026"/>
                    <a:pt x="277690" y="151873"/>
                    <a:pt x="299049" y="161027"/>
                  </a:cubicBezTo>
                  <a:cubicBezTo>
                    <a:pt x="306929" y="164404"/>
                    <a:pt x="314384" y="168694"/>
                    <a:pt x="322052" y="172528"/>
                  </a:cubicBezTo>
                  <a:cubicBezTo>
                    <a:pt x="327803" y="178279"/>
                    <a:pt x="334794" y="183014"/>
                    <a:pt x="339305" y="189781"/>
                  </a:cubicBezTo>
                  <a:cubicBezTo>
                    <a:pt x="342668" y="194825"/>
                    <a:pt x="340769" y="202747"/>
                    <a:pt x="345056" y="207034"/>
                  </a:cubicBezTo>
                  <a:cubicBezTo>
                    <a:pt x="354831" y="216809"/>
                    <a:pt x="368060" y="222370"/>
                    <a:pt x="379562" y="230038"/>
                  </a:cubicBezTo>
                  <a:lnTo>
                    <a:pt x="396815" y="241540"/>
                  </a:lnTo>
                  <a:cubicBezTo>
                    <a:pt x="398732" y="247291"/>
                    <a:pt x="397633" y="255270"/>
                    <a:pt x="402566" y="258793"/>
                  </a:cubicBezTo>
                  <a:cubicBezTo>
                    <a:pt x="412432" y="265840"/>
                    <a:pt x="437071" y="270294"/>
                    <a:pt x="437071" y="270294"/>
                  </a:cubicBezTo>
                  <a:lnTo>
                    <a:pt x="448573" y="304800"/>
                  </a:lnTo>
                  <a:cubicBezTo>
                    <a:pt x="450490" y="310551"/>
                    <a:pt x="450037" y="317766"/>
                    <a:pt x="454324" y="322053"/>
                  </a:cubicBezTo>
                  <a:cubicBezTo>
                    <a:pt x="460075" y="327804"/>
                    <a:pt x="466370" y="333058"/>
                    <a:pt x="471577" y="339306"/>
                  </a:cubicBezTo>
                  <a:cubicBezTo>
                    <a:pt x="476002" y="344616"/>
                    <a:pt x="476763" y="353752"/>
                    <a:pt x="483079" y="356559"/>
                  </a:cubicBezTo>
                  <a:cubicBezTo>
                    <a:pt x="495466" y="362064"/>
                    <a:pt x="509916" y="360393"/>
                    <a:pt x="523335" y="362310"/>
                  </a:cubicBezTo>
                  <a:cubicBezTo>
                    <a:pt x="572788" y="395276"/>
                    <a:pt x="510213" y="355748"/>
                    <a:pt x="557841" y="379562"/>
                  </a:cubicBezTo>
                  <a:cubicBezTo>
                    <a:pt x="564023" y="382653"/>
                    <a:pt x="568912" y="387973"/>
                    <a:pt x="575094" y="391064"/>
                  </a:cubicBezTo>
                  <a:cubicBezTo>
                    <a:pt x="580516" y="393775"/>
                    <a:pt x="587048" y="393871"/>
                    <a:pt x="592347" y="396815"/>
                  </a:cubicBezTo>
                  <a:cubicBezTo>
                    <a:pt x="604431" y="403528"/>
                    <a:pt x="613297" y="417108"/>
                    <a:pt x="626852" y="419819"/>
                  </a:cubicBezTo>
                  <a:cubicBezTo>
                    <a:pt x="636437" y="421736"/>
                    <a:pt x="646124" y="423199"/>
                    <a:pt x="655607" y="425570"/>
                  </a:cubicBezTo>
                  <a:cubicBezTo>
                    <a:pt x="661488" y="427040"/>
                    <a:pt x="667031" y="429656"/>
                    <a:pt x="672860" y="431321"/>
                  </a:cubicBezTo>
                  <a:cubicBezTo>
                    <a:pt x="680460" y="433492"/>
                    <a:pt x="688196" y="435155"/>
                    <a:pt x="695864" y="437072"/>
                  </a:cubicBezTo>
                  <a:cubicBezTo>
                    <a:pt x="707366" y="444740"/>
                    <a:pt x="725998" y="446962"/>
                    <a:pt x="730369" y="460076"/>
                  </a:cubicBezTo>
                  <a:cubicBezTo>
                    <a:pt x="740317" y="489918"/>
                    <a:pt x="738540" y="508126"/>
                    <a:pt x="776377" y="517585"/>
                  </a:cubicBezTo>
                  <a:lnTo>
                    <a:pt x="822385" y="529087"/>
                  </a:lnTo>
                  <a:cubicBezTo>
                    <a:pt x="828136" y="534838"/>
                    <a:pt x="831698" y="544576"/>
                    <a:pt x="839637" y="546340"/>
                  </a:cubicBezTo>
                  <a:cubicBezTo>
                    <a:pt x="879220" y="555136"/>
                    <a:pt x="873158" y="541160"/>
                    <a:pt x="879894" y="517585"/>
                  </a:cubicBezTo>
                  <a:cubicBezTo>
                    <a:pt x="891683" y="476322"/>
                    <a:pt x="879704" y="530039"/>
                    <a:pt x="891396" y="471577"/>
                  </a:cubicBezTo>
                  <a:cubicBezTo>
                    <a:pt x="886119" y="381870"/>
                    <a:pt x="905924" y="388339"/>
                    <a:pt x="856890" y="339306"/>
                  </a:cubicBezTo>
                  <a:cubicBezTo>
                    <a:pt x="850112" y="332528"/>
                    <a:pt x="841738" y="327550"/>
                    <a:pt x="833886" y="322053"/>
                  </a:cubicBezTo>
                  <a:cubicBezTo>
                    <a:pt x="822561" y="314126"/>
                    <a:pt x="799381" y="299049"/>
                    <a:pt x="799381" y="299049"/>
                  </a:cubicBezTo>
                  <a:cubicBezTo>
                    <a:pt x="791713" y="287547"/>
                    <a:pt x="787879" y="272211"/>
                    <a:pt x="776377" y="264543"/>
                  </a:cubicBezTo>
                  <a:lnTo>
                    <a:pt x="741871" y="241540"/>
                  </a:lnTo>
                  <a:cubicBezTo>
                    <a:pt x="728302" y="223447"/>
                    <a:pt x="721011" y="216582"/>
                    <a:pt x="713117" y="195532"/>
                  </a:cubicBezTo>
                  <a:cubicBezTo>
                    <a:pt x="710342" y="188131"/>
                    <a:pt x="709283" y="180196"/>
                    <a:pt x="707366" y="172528"/>
                  </a:cubicBezTo>
                  <a:cubicBezTo>
                    <a:pt x="711200" y="161026"/>
                    <a:pt x="711294" y="147490"/>
                    <a:pt x="718868" y="138023"/>
                  </a:cubicBezTo>
                  <a:cubicBezTo>
                    <a:pt x="749894" y="99240"/>
                    <a:pt x="752158" y="127331"/>
                    <a:pt x="787879" y="103517"/>
                  </a:cubicBezTo>
                  <a:cubicBezTo>
                    <a:pt x="816744" y="84274"/>
                    <a:pt x="798486" y="93914"/>
                    <a:pt x="845388" y="80513"/>
                  </a:cubicBezTo>
                  <a:cubicBezTo>
                    <a:pt x="851139" y="76679"/>
                    <a:pt x="856459" y="72102"/>
                    <a:pt x="862641" y="69011"/>
                  </a:cubicBezTo>
                  <a:cubicBezTo>
                    <a:pt x="874432" y="63115"/>
                    <a:pt x="897709" y="59698"/>
                    <a:pt x="908649" y="57510"/>
                  </a:cubicBezTo>
                  <a:cubicBezTo>
                    <a:pt x="920151" y="46008"/>
                    <a:pt x="927723" y="28148"/>
                    <a:pt x="943154" y="23004"/>
                  </a:cubicBezTo>
                  <a:cubicBezTo>
                    <a:pt x="986520" y="8549"/>
                    <a:pt x="933066" y="28048"/>
                    <a:pt x="977660" y="5751"/>
                  </a:cubicBezTo>
                  <a:cubicBezTo>
                    <a:pt x="983082" y="3040"/>
                    <a:pt x="989162" y="1917"/>
                    <a:pt x="994913" y="0"/>
                  </a:cubicBezTo>
                  <a:cubicBezTo>
                    <a:pt x="1006415" y="1917"/>
                    <a:pt x="1018036" y="3221"/>
                    <a:pt x="1029419" y="5751"/>
                  </a:cubicBezTo>
                  <a:cubicBezTo>
                    <a:pt x="1112311" y="24172"/>
                    <a:pt x="1045184" y="109801"/>
                    <a:pt x="1040920" y="218536"/>
                  </a:cubicBezTo>
                  <a:cubicBezTo>
                    <a:pt x="1039791" y="247332"/>
                    <a:pt x="1036967" y="276038"/>
                    <a:pt x="1035169" y="304800"/>
                  </a:cubicBezTo>
                  <a:cubicBezTo>
                    <a:pt x="1033133" y="337381"/>
                    <a:pt x="1031336" y="369977"/>
                    <a:pt x="1029419" y="402566"/>
                  </a:cubicBezTo>
                  <a:cubicBezTo>
                    <a:pt x="1031336" y="408317"/>
                    <a:pt x="1031382" y="415085"/>
                    <a:pt x="1035169" y="419819"/>
                  </a:cubicBezTo>
                  <a:cubicBezTo>
                    <a:pt x="1046823" y="434387"/>
                    <a:pt x="1059640" y="431152"/>
                    <a:pt x="1075426" y="437072"/>
                  </a:cubicBezTo>
                  <a:cubicBezTo>
                    <a:pt x="1083453" y="440082"/>
                    <a:pt x="1090550" y="445197"/>
                    <a:pt x="1098430" y="448574"/>
                  </a:cubicBezTo>
                  <a:cubicBezTo>
                    <a:pt x="1116448" y="456296"/>
                    <a:pt x="1129509" y="456629"/>
                    <a:pt x="1150188" y="460076"/>
                  </a:cubicBezTo>
                  <a:cubicBezTo>
                    <a:pt x="1165524" y="467744"/>
                    <a:pt x="1182149" y="473247"/>
                    <a:pt x="1196196" y="483079"/>
                  </a:cubicBezTo>
                  <a:cubicBezTo>
                    <a:pt x="1201858" y="487043"/>
                    <a:pt x="1202811" y="495445"/>
                    <a:pt x="1207698" y="500332"/>
                  </a:cubicBezTo>
                  <a:cubicBezTo>
                    <a:pt x="1217779" y="510413"/>
                    <a:pt x="1229107" y="513843"/>
                    <a:pt x="1242203" y="517585"/>
                  </a:cubicBezTo>
                  <a:cubicBezTo>
                    <a:pt x="1249803" y="519756"/>
                    <a:pt x="1257539" y="521419"/>
                    <a:pt x="1265207" y="523336"/>
                  </a:cubicBezTo>
                  <a:cubicBezTo>
                    <a:pt x="1317331" y="558085"/>
                    <a:pt x="1285946" y="545088"/>
                    <a:pt x="1362973" y="552091"/>
                  </a:cubicBezTo>
                  <a:cubicBezTo>
                    <a:pt x="1370641" y="554008"/>
                    <a:pt x="1378406" y="555571"/>
                    <a:pt x="1385977" y="557842"/>
                  </a:cubicBezTo>
                  <a:cubicBezTo>
                    <a:pt x="1397590" y="561326"/>
                    <a:pt x="1420483" y="569343"/>
                    <a:pt x="1420483" y="569343"/>
                  </a:cubicBezTo>
                  <a:cubicBezTo>
                    <a:pt x="1437736" y="567426"/>
                    <a:pt x="1455773" y="569082"/>
                    <a:pt x="1472241" y="563593"/>
                  </a:cubicBezTo>
                  <a:cubicBezTo>
                    <a:pt x="1479957" y="561021"/>
                    <a:pt x="1483246" y="551547"/>
                    <a:pt x="1489494" y="546340"/>
                  </a:cubicBezTo>
                  <a:cubicBezTo>
                    <a:pt x="1494804" y="541915"/>
                    <a:pt x="1500251" y="537200"/>
                    <a:pt x="1506747" y="534838"/>
                  </a:cubicBezTo>
                  <a:cubicBezTo>
                    <a:pt x="1521603" y="529436"/>
                    <a:pt x="1537758" y="528335"/>
                    <a:pt x="1552754" y="523336"/>
                  </a:cubicBezTo>
                  <a:cubicBezTo>
                    <a:pt x="1558505" y="521419"/>
                    <a:pt x="1564043" y="518669"/>
                    <a:pt x="1570007" y="517585"/>
                  </a:cubicBezTo>
                  <a:cubicBezTo>
                    <a:pt x="1585213" y="514820"/>
                    <a:pt x="1600739" y="514184"/>
                    <a:pt x="1616015" y="511834"/>
                  </a:cubicBezTo>
                  <a:cubicBezTo>
                    <a:pt x="1659534" y="505139"/>
                    <a:pt x="1629614" y="507964"/>
                    <a:pt x="1667773" y="500332"/>
                  </a:cubicBezTo>
                  <a:cubicBezTo>
                    <a:pt x="1706239" y="492639"/>
                    <a:pt x="1721400" y="492843"/>
                    <a:pt x="1765539" y="488830"/>
                  </a:cubicBezTo>
                  <a:cubicBezTo>
                    <a:pt x="1780551" y="485077"/>
                    <a:pt x="1799163" y="482191"/>
                    <a:pt x="1811547" y="471577"/>
                  </a:cubicBezTo>
                  <a:cubicBezTo>
                    <a:pt x="1818824" y="465339"/>
                    <a:pt x="1822562" y="455851"/>
                    <a:pt x="1828800" y="448574"/>
                  </a:cubicBezTo>
                  <a:cubicBezTo>
                    <a:pt x="1834093" y="442399"/>
                    <a:pt x="1840301" y="437072"/>
                    <a:pt x="1846052" y="431321"/>
                  </a:cubicBezTo>
                  <a:cubicBezTo>
                    <a:pt x="1868696" y="374710"/>
                    <a:pt x="1846086" y="425509"/>
                    <a:pt x="1869056" y="385313"/>
                  </a:cubicBezTo>
                  <a:cubicBezTo>
                    <a:pt x="1898242" y="334238"/>
                    <a:pt x="1864037" y="387092"/>
                    <a:pt x="1892060" y="345057"/>
                  </a:cubicBezTo>
                  <a:cubicBezTo>
                    <a:pt x="1890143" y="333555"/>
                    <a:pt x="1891524" y="320981"/>
                    <a:pt x="1886309" y="310551"/>
                  </a:cubicBezTo>
                  <a:cubicBezTo>
                    <a:pt x="1880457" y="298847"/>
                    <a:pt x="1837921" y="289794"/>
                    <a:pt x="1834551" y="287547"/>
                  </a:cubicBezTo>
                  <a:lnTo>
                    <a:pt x="1800045" y="264543"/>
                  </a:lnTo>
                  <a:cubicBezTo>
                    <a:pt x="1786799" y="255712"/>
                    <a:pt x="1781411" y="249936"/>
                    <a:pt x="1765539" y="247291"/>
                  </a:cubicBezTo>
                  <a:cubicBezTo>
                    <a:pt x="1748416" y="244437"/>
                    <a:pt x="1731034" y="243457"/>
                    <a:pt x="1713781" y="241540"/>
                  </a:cubicBezTo>
                  <a:cubicBezTo>
                    <a:pt x="1708030" y="239623"/>
                    <a:pt x="1702357" y="237454"/>
                    <a:pt x="1696528" y="235789"/>
                  </a:cubicBezTo>
                  <a:cubicBezTo>
                    <a:pt x="1688928" y="233618"/>
                    <a:pt x="1677713" y="236741"/>
                    <a:pt x="1673524" y="230038"/>
                  </a:cubicBezTo>
                  <a:cubicBezTo>
                    <a:pt x="1667502" y="220403"/>
                    <a:pt x="1667773" y="171627"/>
                    <a:pt x="1667773" y="19553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30033">
              <a:off x="2490227" y="3409585"/>
              <a:ext cx="375463" cy="439292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09666">
              <a:off x="1208995" y="3568893"/>
              <a:ext cx="879639" cy="54720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597" y="2694491"/>
              <a:ext cx="269036" cy="358715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1" y="2685581"/>
              <a:ext cx="473754" cy="661146"/>
            </a:xfrm>
            <a:prstGeom prst="rect">
              <a:avLst/>
            </a:prstGeom>
          </p:spPr>
        </p:pic>
        <p:pic>
          <p:nvPicPr>
            <p:cNvPr id="91" name="Picture 90" descr="Clipart - Mountain · river | Clipart Panda - Free Clipart Images - Google Chrome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t="50165" r="44524" b="29359"/>
            <a:stretch/>
          </p:blipFill>
          <p:spPr>
            <a:xfrm>
              <a:off x="740266" y="3237389"/>
              <a:ext cx="800600" cy="228392"/>
            </a:xfrm>
            <a:prstGeom prst="rect">
              <a:avLst/>
            </a:prstGeom>
          </p:spPr>
        </p:pic>
        <p:sp>
          <p:nvSpPr>
            <p:cNvPr id="92" name="Plus 91"/>
            <p:cNvSpPr/>
            <p:nvPr/>
          </p:nvSpPr>
          <p:spPr>
            <a:xfrm rot="2040000">
              <a:off x="1480923" y="3205078"/>
              <a:ext cx="283368" cy="275279"/>
            </a:xfrm>
            <a:prstGeom prst="mathPlus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 rot="18499258" flipH="1">
            <a:off x="5335817" y="3719649"/>
            <a:ext cx="852613" cy="1307449"/>
            <a:chOff x="9738856" y="4383384"/>
            <a:chExt cx="852613" cy="1307449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24" r="63836" b="18542"/>
            <a:stretch/>
          </p:blipFill>
          <p:spPr>
            <a:xfrm rot="10525844">
              <a:off x="9738856" y="4383384"/>
              <a:ext cx="544107" cy="311341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24" r="66556"/>
            <a:stretch/>
          </p:blipFill>
          <p:spPr>
            <a:xfrm rot="13457533">
              <a:off x="10067071" y="4527729"/>
              <a:ext cx="503184" cy="344906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24" r="48986"/>
            <a:stretch/>
          </p:blipFill>
          <p:spPr>
            <a:xfrm rot="16786305">
              <a:off x="10001045" y="5100410"/>
              <a:ext cx="787355" cy="39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21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 Depth Cameras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Xbox Kinect </a:t>
            </a:r>
          </a:p>
          <a:p>
            <a:endParaRPr lang="en-US"/>
          </a:p>
          <a:p>
            <a:r>
              <a:rPr lang="en-US"/>
              <a:t>Asus XTION PRO</a:t>
            </a:r>
          </a:p>
        </p:txBody>
      </p:sp>
      <p:pic>
        <p:nvPicPr>
          <p:cNvPr id="4" name="Picture 3" descr="index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8042"/>
            <a:ext cx="2743200" cy="947912"/>
          </a:xfrm>
          <a:prstGeom prst="rect">
            <a:avLst/>
          </a:prstGeom>
        </p:spPr>
      </p:pic>
      <p:pic>
        <p:nvPicPr>
          <p:cNvPr id="5" name="Picture 4" descr="26-785-030-TS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3528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the Xbox Kinect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Point clouds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 descr="pointclou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695" y="1240035"/>
            <a:ext cx="4510725" cy="3016494"/>
          </a:xfrm>
          <a:prstGeom prst="rect">
            <a:avLst/>
          </a:prstGeom>
        </p:spPr>
      </p:pic>
      <p:pic>
        <p:nvPicPr>
          <p:cNvPr id="7" name="Picture 6" descr="depth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732922"/>
            <a:ext cx="4056078" cy="30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of the Xbox Kinect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336709"/>
            <a:ext cx="7886700" cy="3674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 charset="0"/>
              </a:rPr>
              <a:t>Depth Data for controllers </a:t>
            </a:r>
          </a:p>
        </p:txBody>
      </p:sp>
      <p:pic>
        <p:nvPicPr>
          <p:cNvPr id="5" name="Picture 4" descr="sa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48" y="1695452"/>
            <a:ext cx="2743200" cy="2056787"/>
          </a:xfrm>
          <a:prstGeom prst="rect">
            <a:avLst/>
          </a:prstGeom>
        </p:spPr>
      </p:pic>
      <p:pic>
        <p:nvPicPr>
          <p:cNvPr id="6" name="Picture 5" descr="sa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695452"/>
            <a:ext cx="2743200" cy="2056787"/>
          </a:xfrm>
          <a:prstGeom prst="rect">
            <a:avLst/>
          </a:prstGeom>
        </p:spPr>
      </p:pic>
      <p:pic>
        <p:nvPicPr>
          <p:cNvPr id="7" name="Picture 6" descr="sat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748" y="3979906"/>
            <a:ext cx="2743200" cy="2061659"/>
          </a:xfrm>
          <a:prstGeom prst="rect">
            <a:avLst/>
          </a:prstGeom>
        </p:spPr>
      </p:pic>
      <p:pic>
        <p:nvPicPr>
          <p:cNvPr id="8" name="Picture 7" descr="sat2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3984664"/>
            <a:ext cx="2743200" cy="205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90"/>
            <a:ext cx="5943600" cy="3674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Two </a:t>
            </a:r>
            <a:r>
              <a:rPr lang="en-US" sz="1800" dirty="0" smtClean="0"/>
              <a:t>questions </a:t>
            </a:r>
            <a:r>
              <a:rPr lang="en-US" sz="1800" dirty="0"/>
              <a:t>help humans navigate their environment</a:t>
            </a: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 “</a:t>
            </a:r>
            <a:r>
              <a:rPr lang="en-US" sz="1800" i="1" dirty="0" smtClean="0"/>
              <a:t>What </a:t>
            </a:r>
            <a:r>
              <a:rPr lang="en-US" sz="1800" i="1" dirty="0"/>
              <a:t>does the world around me look like?”</a:t>
            </a:r>
            <a:r>
              <a:rPr lang="en-US" sz="1800" dirty="0"/>
              <a:t> </a:t>
            </a: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i="1" dirty="0" smtClean="0"/>
              <a:t>“</a:t>
            </a:r>
            <a:r>
              <a:rPr lang="en-US" sz="1800" i="1" dirty="0"/>
              <a:t>Where am I in this world</a:t>
            </a:r>
            <a:r>
              <a:rPr lang="en-US" sz="1800" i="1" dirty="0" smtClean="0"/>
              <a:t>”</a:t>
            </a:r>
          </a:p>
          <a:p>
            <a:pPr marL="0" indent="0">
              <a:buNone/>
            </a:pPr>
            <a:r>
              <a:rPr lang="en-US" sz="1800" dirty="0"/>
              <a:t>This problem of navigation is often solved with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Simultaneous </a:t>
            </a:r>
            <a:r>
              <a:rPr lang="en-US" sz="1800" dirty="0"/>
              <a:t>Localization And Mapping (SLAM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If </a:t>
            </a:r>
            <a:r>
              <a:rPr lang="en-US" sz="1800" dirty="0" err="1" smtClean="0"/>
              <a:t>odometry</a:t>
            </a:r>
            <a:r>
              <a:rPr lang="en-US" sz="1800" dirty="0" smtClean="0"/>
              <a:t> and localization are based on </a:t>
            </a:r>
            <a:r>
              <a:rPr lang="en-US" sz="1800" dirty="0" smtClean="0"/>
              <a:t>image data </a:t>
            </a:r>
            <a:r>
              <a:rPr lang="en-US" sz="1800" dirty="0" smtClean="0"/>
              <a:t>then it is called Visual SLAM or VSLAM in short.</a:t>
            </a:r>
            <a:endParaRPr lang="en-US" sz="1800" dirty="0"/>
          </a:p>
        </p:txBody>
      </p:sp>
      <p:pic>
        <p:nvPicPr>
          <p:cNvPr id="1026" name="Picture 2" descr="map_hum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473" y="2438400"/>
            <a:ext cx="3094856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2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48" y="4528627"/>
            <a:ext cx="1952560" cy="1316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(</a:t>
            </a:r>
            <a:r>
              <a:rPr lang="en-US" dirty="0" err="1" smtClean="0"/>
              <a:t>cntd</a:t>
            </a:r>
            <a:r>
              <a:rPr lang="en-US" dirty="0" smtClean="0"/>
              <a:t>..)</a:t>
            </a:r>
            <a:br>
              <a:rPr lang="en-US" dirty="0" smtClean="0"/>
            </a:br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41" y="1373176"/>
            <a:ext cx="4940067" cy="260604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85" y="4528863"/>
            <a:ext cx="2144016" cy="1318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14" y="4499082"/>
            <a:ext cx="1226975" cy="1841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070" y="4529404"/>
            <a:ext cx="1993006" cy="130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865" y="4529403"/>
            <a:ext cx="1745600" cy="1309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20401" y="5795879"/>
            <a:ext cx="144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Asimo</a:t>
            </a:r>
            <a:r>
              <a:rPr lang="en-US" dirty="0" smtClean="0"/>
              <a:t> robot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81292" y="5776465"/>
            <a:ext cx="12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Jibo</a:t>
            </a:r>
            <a:r>
              <a:rPr lang="en-US" dirty="0" smtClean="0"/>
              <a:t> robot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591241" y="5801463"/>
            <a:ext cx="144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Nao robot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45771" y="5795879"/>
            <a:ext cx="180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Dyson 360 eye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68968" y="3960138"/>
            <a:ext cx="2854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Dyson 360 eye navigation</a:t>
            </a:r>
            <a:endParaRPr lang="en-US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961961" y="2027079"/>
            <a:ext cx="3725392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097280" y="1907499"/>
            <a:ext cx="3725392" cy="36715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Personal Robots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Vacuum Cleaning Robots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Assistive robots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Robotic guides in Museums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Assistive robots in Libraries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Unmanned Aerial Vehicles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based 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Humans </a:t>
            </a:r>
            <a:r>
              <a:rPr lang="en-US" sz="1800" dirty="0" smtClean="0"/>
              <a:t>easily </a:t>
            </a:r>
            <a:r>
              <a:rPr lang="en-US" sz="1800" dirty="0"/>
              <a:t>remember complex objects (such as trees, signboards or shops) as </a:t>
            </a:r>
            <a:r>
              <a:rPr lang="en-US" sz="1800" dirty="0" smtClean="0"/>
              <a:t>landmarks.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Robot </a:t>
            </a:r>
            <a:r>
              <a:rPr lang="en-US" sz="1800" dirty="0"/>
              <a:t>remembering or storing such complex objects is not only computationally expensive but also time consuming. 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Similar to how humans navigate their environment this research uses images to also identify landmarks. 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World is divided into a grid with 1x1      blocks. Each grid is treated as a container with landmark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For ease of localization these blocks are grouped to follow a convention</a:t>
            </a:r>
            <a:endParaRPr lang="en-US" sz="1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8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based </a:t>
            </a:r>
            <a:r>
              <a:rPr lang="en-US" dirty="0" smtClean="0"/>
              <a:t>SLAM (</a:t>
            </a:r>
            <a:r>
              <a:rPr lang="en-US" dirty="0" err="1" smtClean="0"/>
              <a:t>cntd</a:t>
            </a:r>
            <a:r>
              <a:rPr lang="en-US" dirty="0" smtClean="0"/>
              <a:t>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960745" cy="402336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 smtClean="0"/>
              <a:t>Odometry</a:t>
            </a:r>
            <a:r>
              <a:rPr lang="en-US" sz="1800" dirty="0" smtClean="0"/>
              <a:t> of robot can be determined by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IMU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Encoders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Visual </a:t>
            </a:r>
            <a:r>
              <a:rPr lang="en-US" sz="1800" dirty="0" err="1" smtClean="0"/>
              <a:t>Odometry</a:t>
            </a:r>
            <a:r>
              <a:rPr lang="en-US" sz="1800" dirty="0" smtClean="0"/>
              <a:t> etc.</a:t>
            </a:r>
          </a:p>
          <a:p>
            <a:pPr marL="0" indent="0">
              <a:buNone/>
            </a:pPr>
            <a:r>
              <a:rPr lang="en-US" sz="1800" dirty="0" smtClean="0"/>
              <a:t>Images are treated as landmarks. Each container has 8 landmark images covering the 360</a:t>
            </a:r>
            <a:r>
              <a:rPr lang="en-US" sz="1800" dirty="0" smtClean="0">
                <a:cs typeface="Arial" panose="020B0604020202020204" pitchFamily="34" charset="0"/>
              </a:rPr>
              <a:t>⁰ view of robot</a:t>
            </a:r>
          </a:p>
          <a:p>
            <a:pPr marL="0" indent="0">
              <a:buNone/>
            </a:pPr>
            <a:r>
              <a:rPr lang="en-US" sz="1800" dirty="0" smtClean="0">
                <a:cs typeface="Arial" panose="020B0604020202020204" pitchFamily="34" charset="0"/>
              </a:rPr>
              <a:t>Naming convention is followed so that coordinates of that container can be determined from the name itself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251518"/>
              </p:ext>
            </p:extLst>
          </p:nvPr>
        </p:nvGraphicFramePr>
        <p:xfrm>
          <a:off x="5056506" y="2202393"/>
          <a:ext cx="4884737" cy="377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3" imgW="3524094" imgH="2714584" progId="Visio.Drawing.15">
                  <p:embed/>
                </p:oleObj>
              </mc:Choice>
              <mc:Fallback>
                <p:oleObj name="Visio" r:id="rId3" imgW="3524094" imgH="2714584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6506" y="2202393"/>
                        <a:ext cx="4884737" cy="3775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6</a:t>
            </a:fld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8534400" y="2819400"/>
            <a:ext cx="228600" cy="381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8534400" y="3810000"/>
            <a:ext cx="228600" cy="3810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41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based </a:t>
            </a:r>
            <a:r>
              <a:rPr lang="en-US" dirty="0" smtClean="0"/>
              <a:t>SLAM (cont..)</a:t>
            </a:r>
            <a:endParaRPr lang="en-US" dirty="0"/>
          </a:p>
        </p:txBody>
      </p:sp>
      <p:pic>
        <p:nvPicPr>
          <p:cNvPr id="10" name="Content Placeholder 9" descr="Spring_2015_merged_version (MM-3) [Compatibility Mode] - Word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7" t="31531" r="31905" b="22652"/>
          <a:stretch/>
        </p:blipFill>
        <p:spPr>
          <a:xfrm>
            <a:off x="6753726" y="2010526"/>
            <a:ext cx="4286250" cy="3661765"/>
          </a:xfrm>
        </p:spPr>
      </p:pic>
      <p:pic>
        <p:nvPicPr>
          <p:cNvPr id="4" name="Picture 3" descr="Spring_2015_merged_version (MM-3) [Compatibility Mode]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2" t="24425" r="31679" b="18357"/>
          <a:stretch/>
        </p:blipFill>
        <p:spPr>
          <a:xfrm>
            <a:off x="838200" y="1982452"/>
            <a:ext cx="4786313" cy="3771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9389" y="5731369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Illustration of levels in landmark database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29806" y="5696354"/>
            <a:ext cx="393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360</a:t>
            </a:r>
            <a:r>
              <a:rPr lang="en-US" dirty="0"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⁰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robot view divided into 8 segments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77716" y="3533631"/>
            <a:ext cx="934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Level 0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1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Localization</a:t>
            </a:r>
          </a:p>
          <a:p>
            <a:r>
              <a:rPr lang="en-US" sz="1800" i="1" dirty="0"/>
              <a:t>“Where am I in this </a:t>
            </a:r>
            <a:r>
              <a:rPr lang="en-US" sz="1800" i="1" dirty="0" smtClean="0"/>
              <a:t>world ?”</a:t>
            </a:r>
            <a:endParaRPr lang="en-US" sz="1800" i="1" dirty="0"/>
          </a:p>
          <a:p>
            <a:r>
              <a:rPr lang="en-US" sz="1800" dirty="0" smtClean="0"/>
              <a:t>Localization helps robot to know its current location in an environment with respect to base frame</a:t>
            </a:r>
          </a:p>
          <a:p>
            <a:r>
              <a:rPr lang="en-US" sz="1800" dirty="0" smtClean="0"/>
              <a:t>Advantage </a:t>
            </a:r>
            <a:r>
              <a:rPr lang="en-US" sz="1800" dirty="0"/>
              <a:t>of the localization algorithm is that the landmark database created</a:t>
            </a:r>
            <a:r>
              <a:rPr lang="en-US" sz="1800" dirty="0" smtClean="0"/>
              <a:t> using Container based SLAM can be used to localize any robot</a:t>
            </a:r>
          </a:p>
          <a:p>
            <a:r>
              <a:rPr lang="en-US" sz="1800" dirty="0" smtClean="0"/>
              <a:t>Image feature matching based localization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212" y="1784611"/>
            <a:ext cx="3725392" cy="4023360"/>
          </a:xfrm>
        </p:spPr>
        <p:txBody>
          <a:bodyPr>
            <a:normAutofit/>
          </a:bodyPr>
          <a:lstStyle/>
          <a:p>
            <a:r>
              <a:rPr lang="en-US" sz="1800" dirty="0"/>
              <a:t>The experiment was conducted on the 2nd floor hallway of UTSA Bio Sciences and Engineering building. The experiment started and ended at same location with the hallway as shown </a:t>
            </a:r>
            <a:r>
              <a:rPr lang="en-US" sz="1800" dirty="0" smtClean="0"/>
              <a:t>below</a:t>
            </a:r>
            <a:endParaRPr lang="en-US" sz="1800" dirty="0"/>
          </a:p>
        </p:txBody>
      </p:sp>
      <p:pic>
        <p:nvPicPr>
          <p:cNvPr id="5122" name="Picture 2" descr="schematic_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2" t="15077" r="12540" b="7924"/>
          <a:stretch>
            <a:fillRect/>
          </a:stretch>
        </p:blipFill>
        <p:spPr bwMode="auto">
          <a:xfrm>
            <a:off x="4927604" y="1793768"/>
            <a:ext cx="6932613" cy="388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hallw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38" y="3882105"/>
            <a:ext cx="4205140" cy="220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E193-0786-400B-94E5-72B931D7F6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2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SA_mK">
  <a:themeElements>
    <a:clrScheme name="Custom 4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2C3FE26D-AAE7-4573-9F68-36FA6D279DBB}" vid="{8633F346-3F47-4C3F-9CED-D5B6E2AA5A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UTSA_mK</Template>
  <TotalTime>132</TotalTime>
  <Words>611</Words>
  <Application>Microsoft Office PowerPoint</Application>
  <PresentationFormat>Widescreen</PresentationFormat>
  <Paragraphs>142</Paragraphs>
  <Slides>22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Calibri</vt:lpstr>
      <vt:lpstr>Cambria Math</vt:lpstr>
      <vt:lpstr>Times New Roman</vt:lpstr>
      <vt:lpstr>UTSA_mK</vt:lpstr>
      <vt:lpstr>Microsoft Visio Drawing</vt:lpstr>
      <vt:lpstr>Visio</vt:lpstr>
      <vt:lpstr>Vision Based Cloud Robotics</vt:lpstr>
      <vt:lpstr>Overview (cntd..)</vt:lpstr>
      <vt:lpstr>Introduction</vt:lpstr>
      <vt:lpstr>Introduction (cntd..) Applications</vt:lpstr>
      <vt:lpstr>Container based SLAM</vt:lpstr>
      <vt:lpstr>Container based SLAM (cntd..)</vt:lpstr>
      <vt:lpstr>Container based SLAM (cont..)</vt:lpstr>
      <vt:lpstr>Localization</vt:lpstr>
      <vt:lpstr>Experiment </vt:lpstr>
      <vt:lpstr>PowerPoint Presentation</vt:lpstr>
      <vt:lpstr>PowerPoint Presentation</vt:lpstr>
      <vt:lpstr>CLOUD BASED LOCALIZATION</vt:lpstr>
      <vt:lpstr>PowerPoint Presentation</vt:lpstr>
      <vt:lpstr>Time comparison between results with parallel algorithm and serial algorithms</vt:lpstr>
      <vt:lpstr>Quadrotors</vt:lpstr>
      <vt:lpstr>Quadrotors</vt:lpstr>
      <vt:lpstr>Formation Control</vt:lpstr>
      <vt:lpstr>Formation Control in the Lab</vt:lpstr>
      <vt:lpstr>3D Depth Cameras</vt:lpstr>
      <vt:lpstr>3D Depth Cameras</vt:lpstr>
      <vt:lpstr>Use of the Xbox Kinect </vt:lpstr>
      <vt:lpstr>Use of the Xbox Kinect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Joaquin Labrado</dc:creator>
  <cp:lastModifiedBy>Mohan Kumar Muppidi</cp:lastModifiedBy>
  <cp:revision>11</cp:revision>
  <dcterms:created xsi:type="dcterms:W3CDTF">2015-06-08T16:29:57Z</dcterms:created>
  <dcterms:modified xsi:type="dcterms:W3CDTF">2015-06-10T04:19:21Z</dcterms:modified>
</cp:coreProperties>
</file>